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84" r:id="rId4"/>
    <p:sldId id="289" r:id="rId5"/>
    <p:sldId id="285" r:id="rId6"/>
    <p:sldId id="286" r:id="rId7"/>
    <p:sldId id="287" r:id="rId8"/>
    <p:sldId id="292" r:id="rId9"/>
    <p:sldId id="293" r:id="rId10"/>
    <p:sldId id="296" r:id="rId11"/>
    <p:sldId id="291" r:id="rId12"/>
    <p:sldId id="290" r:id="rId13"/>
    <p:sldId id="271" r:id="rId14"/>
    <p:sldId id="272" r:id="rId15"/>
    <p:sldId id="280" r:id="rId16"/>
    <p:sldId id="274" r:id="rId17"/>
    <p:sldId id="278" r:id="rId18"/>
    <p:sldId id="295" r:id="rId19"/>
    <p:sldId id="276" r:id="rId20"/>
    <p:sldId id="282" r:id="rId21"/>
    <p:sldId id="283" r:id="rId22"/>
    <p:sldId id="288" r:id="rId23"/>
    <p:sldId id="263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/>
    <p:restoredTop sz="94512"/>
  </p:normalViewPr>
  <p:slideViewPr>
    <p:cSldViewPr>
      <p:cViewPr>
        <p:scale>
          <a:sx n="40" d="100"/>
          <a:sy n="40" d="100"/>
        </p:scale>
        <p:origin x="-542" y="-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Непонимание, скорее непонимание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Лист1!$A$6:$A$8</c:f>
              <c:strCache>
                <c:ptCount val="3"/>
                <c:pt idx="0">
                  <c:v>Органы управления образованием</c:v>
                </c:pt>
                <c:pt idx="1">
                  <c:v>Администрация школы</c:v>
                </c:pt>
                <c:pt idx="2">
                  <c:v>Педагоги</c:v>
                </c:pt>
              </c:strCache>
            </c:strRef>
          </c:cat>
          <c:val>
            <c:numRef>
              <c:f>Лист1!$B$6:$B$8</c:f>
              <c:numCache>
                <c:formatCode>General</c:formatCode>
                <c:ptCount val="3"/>
                <c:pt idx="0">
                  <c:v>21.8</c:v>
                </c:pt>
                <c:pt idx="1">
                  <c:v>7.4</c:v>
                </c:pt>
                <c:pt idx="2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4E-A644-A9F9-3A9719343B53}"/>
            </c:ext>
          </c:extLst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Противоречивая реакция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Лист1!$A$6:$A$8</c:f>
              <c:strCache>
                <c:ptCount val="3"/>
                <c:pt idx="0">
                  <c:v>Органы управления образованием</c:v>
                </c:pt>
                <c:pt idx="1">
                  <c:v>Администрация школы</c:v>
                </c:pt>
                <c:pt idx="2">
                  <c:v>Педагоги</c:v>
                </c:pt>
              </c:strCache>
            </c:strRef>
          </c:cat>
          <c:val>
            <c:numRef>
              <c:f>Лист1!$C$6:$C$8</c:f>
              <c:numCache>
                <c:formatCode>General</c:formatCode>
                <c:ptCount val="3"/>
                <c:pt idx="0">
                  <c:v>53.4</c:v>
                </c:pt>
                <c:pt idx="1">
                  <c:v>40.299999999999997</c:v>
                </c:pt>
                <c:pt idx="2">
                  <c:v>45.6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4E-A644-A9F9-3A9719343B53}"/>
            </c:ext>
          </c:extLst>
        </c:ser>
        <c:ser>
          <c:idx val="2"/>
          <c:order val="2"/>
          <c:tx>
            <c:strRef>
              <c:f>Лист1!$D$5</c:f>
              <c:strCache>
                <c:ptCount val="1"/>
                <c:pt idx="0">
                  <c:v>Понимание, скорее понимание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Лист1!$A$6:$A$8</c:f>
              <c:strCache>
                <c:ptCount val="3"/>
                <c:pt idx="0">
                  <c:v>Органы управления образованием</c:v>
                </c:pt>
                <c:pt idx="1">
                  <c:v>Администрация школы</c:v>
                </c:pt>
                <c:pt idx="2">
                  <c:v>Педагоги</c:v>
                </c:pt>
              </c:strCache>
            </c:strRef>
          </c:cat>
          <c:val>
            <c:numRef>
              <c:f>Лист1!$D$6:$D$8</c:f>
              <c:numCache>
                <c:formatCode>General</c:formatCode>
                <c:ptCount val="3"/>
                <c:pt idx="0">
                  <c:v>24.8</c:v>
                </c:pt>
                <c:pt idx="1">
                  <c:v>52.3</c:v>
                </c:pt>
                <c:pt idx="2">
                  <c:v>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4E-A644-A9F9-3A9719343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1017344"/>
        <c:axId val="158534464"/>
      </c:barChart>
      <c:catAx>
        <c:axId val="36101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8534464"/>
        <c:crosses val="autoZero"/>
        <c:auto val="1"/>
        <c:lblAlgn val="ctr"/>
        <c:lblOffset val="100"/>
        <c:noMultiLvlLbl val="0"/>
      </c:catAx>
      <c:valAx>
        <c:axId val="15853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101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'Рис 16'!$A$3</c:f>
              <c:strCache>
                <c:ptCount val="1"/>
                <c:pt idx="0">
                  <c:v>Абсолютно не согласен, не согласен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'Рис 16'!$B$1:$F$2</c:f>
              <c:strCache>
                <c:ptCount val="5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  <c:pt idx="4">
                  <c:v>Органы управления образованием</c:v>
                </c:pt>
              </c:strCache>
            </c:strRef>
          </c:cat>
          <c:val>
            <c:numRef>
              <c:f>'Рис 16'!$B$3:$F$3</c:f>
              <c:numCache>
                <c:formatCode>General</c:formatCode>
                <c:ptCount val="5"/>
                <c:pt idx="0">
                  <c:v>25.6</c:v>
                </c:pt>
                <c:pt idx="1">
                  <c:v>36.799999999999997</c:v>
                </c:pt>
                <c:pt idx="2">
                  <c:v>31.5</c:v>
                </c:pt>
                <c:pt idx="3">
                  <c:v>32.5</c:v>
                </c:pt>
                <c:pt idx="4">
                  <c:v>48.6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DF-024B-B8CA-43E9FF39B080}"/>
            </c:ext>
          </c:extLst>
        </c:ser>
        <c:ser>
          <c:idx val="1"/>
          <c:order val="1"/>
          <c:tx>
            <c:strRef>
              <c:f>'Рис 16'!$A$4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'Рис 16'!$B$1:$F$2</c:f>
              <c:strCache>
                <c:ptCount val="5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  <c:pt idx="4">
                  <c:v>Органы управления образованием</c:v>
                </c:pt>
              </c:strCache>
            </c:strRef>
          </c:cat>
          <c:val>
            <c:numRef>
              <c:f>'Рис 16'!$B$4:$F$4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DF-024B-B8CA-43E9FF39B080}"/>
            </c:ext>
          </c:extLst>
        </c:ser>
        <c:ser>
          <c:idx val="2"/>
          <c:order val="2"/>
          <c:tx>
            <c:strRef>
              <c:f>'Рис 16'!$A$5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'Рис 16'!$B$1:$F$2</c:f>
              <c:strCache>
                <c:ptCount val="5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  <c:pt idx="4">
                  <c:v>Органы управления образованием</c:v>
                </c:pt>
              </c:strCache>
            </c:strRef>
          </c:cat>
          <c:val>
            <c:numRef>
              <c:f>'Рис 16'!$B$5:$F$5</c:f>
              <c:numCache>
                <c:formatCode>General</c:formatCode>
                <c:ptCount val="5"/>
                <c:pt idx="0">
                  <c:v>26.1</c:v>
                </c:pt>
                <c:pt idx="1">
                  <c:v>27</c:v>
                </c:pt>
                <c:pt idx="2">
                  <c:v>27.1</c:v>
                </c:pt>
                <c:pt idx="3">
                  <c:v>16.7</c:v>
                </c:pt>
                <c:pt idx="4">
                  <c:v>30.6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DF-024B-B8CA-43E9FF39B080}"/>
            </c:ext>
          </c:extLst>
        </c:ser>
        <c:ser>
          <c:idx val="3"/>
          <c:order val="3"/>
          <c:tx>
            <c:strRef>
              <c:f>'Рис 16'!$A$6</c:f>
              <c:strCache>
                <c:ptCount val="1"/>
                <c:pt idx="0">
                  <c:v>Полностью согласен, согласен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'Рис 16'!$B$1:$F$2</c:f>
              <c:strCache>
                <c:ptCount val="5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  <c:pt idx="4">
                  <c:v>Органы управления образованием</c:v>
                </c:pt>
              </c:strCache>
            </c:strRef>
          </c:cat>
          <c:val>
            <c:numRef>
              <c:f>'Рис 16'!$B$6:$F$6</c:f>
              <c:numCache>
                <c:formatCode>General</c:formatCode>
                <c:ptCount val="5"/>
                <c:pt idx="0">
                  <c:v>48.3</c:v>
                </c:pt>
                <c:pt idx="1">
                  <c:v>36.200000000000003</c:v>
                </c:pt>
                <c:pt idx="2">
                  <c:v>41.4</c:v>
                </c:pt>
                <c:pt idx="3">
                  <c:v>50.8</c:v>
                </c:pt>
                <c:pt idx="4">
                  <c:v>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DF-024B-B8CA-43E9FF39B080}"/>
            </c:ext>
          </c:extLst>
        </c:ser>
        <c:ser>
          <c:idx val="4"/>
          <c:order val="4"/>
          <c:tx>
            <c:strRef>
              <c:f>'Рис 16'!$A$7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'Рис 16'!$B$1:$F$2</c:f>
              <c:strCache>
                <c:ptCount val="5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  <c:pt idx="4">
                  <c:v>Органы управления образованием</c:v>
                </c:pt>
              </c:strCache>
            </c:strRef>
          </c:cat>
          <c:val>
            <c:numRef>
              <c:f>'Рис 16'!$B$7:$F$7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DF-024B-B8CA-43E9FF39B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137216"/>
        <c:axId val="133435328"/>
      </c:barChart>
      <c:catAx>
        <c:axId val="20813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435328"/>
        <c:crosses val="autoZero"/>
        <c:auto val="1"/>
        <c:lblAlgn val="ctr"/>
        <c:lblOffset val="100"/>
        <c:noMultiLvlLbl val="0"/>
      </c:catAx>
      <c:valAx>
        <c:axId val="133435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13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Лист1!$H$48</c:f>
              <c:strCache>
                <c:ptCount val="1"/>
                <c:pt idx="0">
                  <c:v>Абсолютно не согласен, не согласен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Лист1!$I$47:$L$47</c:f>
              <c:strCache>
                <c:ptCount val="4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</c:strCache>
            </c:strRef>
          </c:cat>
          <c:val>
            <c:numRef>
              <c:f>Лист1!$I$48:$L$48</c:f>
              <c:numCache>
                <c:formatCode>General</c:formatCode>
                <c:ptCount val="4"/>
                <c:pt idx="0">
                  <c:v>37.1</c:v>
                </c:pt>
                <c:pt idx="1">
                  <c:v>48.5</c:v>
                </c:pt>
                <c:pt idx="2">
                  <c:v>39.1</c:v>
                </c:pt>
                <c:pt idx="3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E1-C94D-B0B1-BB6B203BD6ED}"/>
            </c:ext>
          </c:extLst>
        </c:ser>
        <c:ser>
          <c:idx val="1"/>
          <c:order val="1"/>
          <c:tx>
            <c:strRef>
              <c:f>Лист1!$H$49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Лист1!$I$47:$L$47</c:f>
              <c:strCache>
                <c:ptCount val="4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</c:strCache>
            </c:strRef>
          </c:cat>
          <c:val>
            <c:numRef>
              <c:f>Лист1!$I$49:$L$49</c:f>
              <c:numCache>
                <c:formatCode>General</c:formatCode>
                <c:ptCount val="4"/>
                <c:pt idx="0">
                  <c:v>23.3</c:v>
                </c:pt>
                <c:pt idx="1">
                  <c:v>22.3</c:v>
                </c:pt>
                <c:pt idx="2">
                  <c:v>27.4</c:v>
                </c:pt>
                <c:pt idx="3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E1-C94D-B0B1-BB6B203BD6ED}"/>
            </c:ext>
          </c:extLst>
        </c:ser>
        <c:ser>
          <c:idx val="2"/>
          <c:order val="2"/>
          <c:tx>
            <c:strRef>
              <c:f>Лист1!$H$50</c:f>
              <c:strCache>
                <c:ptCount val="1"/>
                <c:pt idx="0">
                  <c:v>Полностью согласен, согласен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Лист1!$I$47:$L$47</c:f>
              <c:strCache>
                <c:ptCount val="4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</c:strCache>
            </c:strRef>
          </c:cat>
          <c:val>
            <c:numRef>
              <c:f>Лист1!$I$50:$L$50</c:f>
              <c:numCache>
                <c:formatCode>General</c:formatCode>
                <c:ptCount val="4"/>
                <c:pt idx="0">
                  <c:v>39.6</c:v>
                </c:pt>
                <c:pt idx="1">
                  <c:v>29.2</c:v>
                </c:pt>
                <c:pt idx="2">
                  <c:v>33.5</c:v>
                </c:pt>
                <c:pt idx="3">
                  <c:v>62.5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E1-C94D-B0B1-BB6B203BD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9014144"/>
        <c:axId val="160463040"/>
      </c:barChart>
      <c:catAx>
        <c:axId val="29901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463040"/>
        <c:crosses val="autoZero"/>
        <c:auto val="1"/>
        <c:lblAlgn val="ctr"/>
        <c:lblOffset val="100"/>
        <c:noMultiLvlLbl val="0"/>
      </c:catAx>
      <c:valAx>
        <c:axId val="16046304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1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Лист1!$A$70</c:f>
              <c:strCache>
                <c:ptCount val="1"/>
                <c:pt idx="0">
                  <c:v>Абсолютно не согласен, не согласен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Лист1!$B$69:$C$69</c:f>
              <c:strCache>
                <c:ptCount val="2"/>
                <c:pt idx="0">
                  <c:v>«Я должен заботиться о моих братьях и сестрах» (%)</c:v>
                </c:pt>
                <c:pt idx="1">
                  <c:v>«Я наслаждаюсь тем, что провожу теперь столько времени с семьей» (%)</c:v>
                </c:pt>
              </c:strCache>
            </c:strRef>
          </c:cat>
          <c:val>
            <c:numRef>
              <c:f>Лист1!$B$70:$C$70</c:f>
              <c:numCache>
                <c:formatCode>General</c:formatCode>
                <c:ptCount val="2"/>
                <c:pt idx="0">
                  <c:v>27.8</c:v>
                </c:pt>
                <c:pt idx="1">
                  <c:v>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7F-0043-A657-8A0FDDA57C06}"/>
            </c:ext>
          </c:extLst>
        </c:ser>
        <c:ser>
          <c:idx val="1"/>
          <c:order val="1"/>
          <c:tx>
            <c:strRef>
              <c:f>Лист1!$A$71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305186799768051E-2"/>
                  <c:y val="-0.1800694666660298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13,5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672-DC40-9DB8-E2BD10A49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Лист1!$B$69:$C$69</c:f>
              <c:strCache>
                <c:ptCount val="2"/>
                <c:pt idx="0">
                  <c:v>«Я должен заботиться о моих братьях и сестрах» (%)</c:v>
                </c:pt>
                <c:pt idx="1">
                  <c:v>«Я наслаждаюсь тем, что провожу теперь столько времени с семьей» (%)</c:v>
                </c:pt>
              </c:strCache>
            </c:strRef>
          </c:cat>
          <c:val>
            <c:numRef>
              <c:f>Лист1!$B$71:$C$71</c:f>
              <c:numCache>
                <c:formatCode>General</c:formatCode>
                <c:ptCount val="2"/>
                <c:pt idx="0">
                  <c:v>26.3</c:v>
                </c:pt>
                <c:pt idx="1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7F-0043-A657-8A0FDDA57C06}"/>
            </c:ext>
          </c:extLst>
        </c:ser>
        <c:ser>
          <c:idx val="2"/>
          <c:order val="2"/>
          <c:tx>
            <c:strRef>
              <c:f>Лист1!$A$72</c:f>
              <c:strCache>
                <c:ptCount val="1"/>
                <c:pt idx="0">
                  <c:v>Полностью согласен, согласен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Лист1!$B$69:$C$69</c:f>
              <c:strCache>
                <c:ptCount val="2"/>
                <c:pt idx="0">
                  <c:v>«Я должен заботиться о моих братьях и сестрах» (%)</c:v>
                </c:pt>
                <c:pt idx="1">
                  <c:v>«Я наслаждаюсь тем, что провожу теперь столько времени с семьей» (%)</c:v>
                </c:pt>
              </c:strCache>
            </c:strRef>
          </c:cat>
          <c:val>
            <c:numRef>
              <c:f>Лист1!$B$72:$C$72</c:f>
              <c:numCache>
                <c:formatCode>General</c:formatCode>
                <c:ptCount val="2"/>
                <c:pt idx="0">
                  <c:v>45.9</c:v>
                </c:pt>
                <c:pt idx="1">
                  <c:v>57.1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7F-0043-A657-8A0FDDA57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8881536"/>
        <c:axId val="133469248"/>
      </c:barChart>
      <c:catAx>
        <c:axId val="21888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469248"/>
        <c:crosses val="autoZero"/>
        <c:auto val="1"/>
        <c:lblAlgn val="ctr"/>
        <c:lblOffset val="100"/>
        <c:noMultiLvlLbl val="0"/>
      </c:catAx>
      <c:valAx>
        <c:axId val="13346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88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6350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F6-A946-AC13-1CC039E9C1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F6-A946-AC13-1CC039E9C14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F6-A946-AC13-1CC039E9C14C}"/>
              </c:ext>
            </c:extLst>
          </c:dPt>
          <c:dLbls>
            <c:dLbl>
              <c:idx val="0"/>
              <c:layout>
                <c:manualLayout>
                  <c:x val="-0.11165346533364955"/>
                  <c:y val="0.1396336471472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F6-A946-AC13-1CC039E9C14C}"/>
                </c:ext>
              </c:extLst>
            </c:dLbl>
            <c:dLbl>
              <c:idx val="1"/>
              <c:layout>
                <c:manualLayout>
                  <c:x val="-0.13334334073894696"/>
                  <c:y val="-9.997993540395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F6-A946-AC13-1CC039E9C14C}"/>
                </c:ext>
              </c:extLst>
            </c:dLbl>
            <c:dLbl>
              <c:idx val="2"/>
              <c:layout>
                <c:manualLayout>
                  <c:x val="0.15726020592698023"/>
                  <c:y val="-0.12305682664541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F6-A946-AC13-1CC039E9C1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'Все рис.'!$A$288:$A$290</c:f>
              <c:strCache>
                <c:ptCount val="3"/>
                <c:pt idx="0">
                  <c:v>Абсолютно не согласен, не согласен</c:v>
                </c:pt>
                <c:pt idx="1">
                  <c:v>Затрудняюсь ответить</c:v>
                </c:pt>
                <c:pt idx="2">
                  <c:v>Полностью согласен, согласен</c:v>
                </c:pt>
              </c:strCache>
            </c:strRef>
          </c:cat>
          <c:val>
            <c:numRef>
              <c:f>'Все рис.'!$B$288:$B$290</c:f>
              <c:numCache>
                <c:formatCode>General</c:formatCode>
                <c:ptCount val="3"/>
                <c:pt idx="0">
                  <c:v>25</c:v>
                </c:pt>
                <c:pt idx="1">
                  <c:v>14.9</c:v>
                </c:pt>
                <c:pt idx="2">
                  <c:v>60.1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4F6-A946-AC13-1CC039E9C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ru-RU" sz="3200" dirty="0"/>
              <a:t>Вопрос: "Как Вы ощущаете себя в связи с переходом в дистанционный режим обучения?" (%,</a:t>
            </a:r>
            <a:r>
              <a:rPr lang="ru-RU" sz="3200" baseline="0" dirty="0"/>
              <a:t> ученики)</a:t>
            </a:r>
            <a:endParaRPr lang="ru-RU" sz="32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Очень плохо, плохо</c:v>
                </c:pt>
                <c:pt idx="1">
                  <c:v>Неопределенно (посредственно)</c:v>
                </c:pt>
                <c:pt idx="2">
                  <c:v>Очень хорошо, хорошо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28</c:v>
                </c:pt>
                <c:pt idx="1">
                  <c:v>32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9A-DB4F-A1E9-0258110BB1E7}"/>
            </c:ext>
          </c:extLst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Партнеры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Очень плохо, плохо</c:v>
                </c:pt>
                <c:pt idx="1">
                  <c:v>Неопределенно (посредственно)</c:v>
                </c:pt>
                <c:pt idx="2">
                  <c:v>Очень хорошо, хорошо</c:v>
                </c:pt>
              </c:strCache>
            </c:strRef>
          </c:cat>
          <c:val>
            <c:numRef>
              <c:f>Лист1!$C$5:$C$7</c:f>
              <c:numCache>
                <c:formatCode>General</c:formatCode>
                <c:ptCount val="3"/>
                <c:pt idx="0">
                  <c:v>13</c:v>
                </c:pt>
                <c:pt idx="1">
                  <c:v>38</c:v>
                </c:pt>
                <c:pt idx="2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9A-DB4F-A1E9-0258110BB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8575872"/>
        <c:axId val="133437056"/>
      </c:barChart>
      <c:catAx>
        <c:axId val="218575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33437056"/>
        <c:crosses val="autoZero"/>
        <c:auto val="1"/>
        <c:lblAlgn val="ctr"/>
        <c:lblOffset val="100"/>
        <c:noMultiLvlLbl val="0"/>
      </c:catAx>
      <c:valAx>
        <c:axId val="133437056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2185758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ru-RU" sz="3200"/>
              <a:t>Оценка учениками суждения: "Мне кажется, что я учусь</a:t>
            </a:r>
            <a:r>
              <a:rPr lang="ru-RU" sz="3200" baseline="0"/>
              <a:t> больше, чем в классе" (в%)</a:t>
            </a:r>
            <a:endParaRPr lang="ru-RU" sz="3200"/>
          </a:p>
        </c:rich>
      </c:tx>
      <c:layout>
        <c:manualLayout>
          <c:xMode val="edge"/>
          <c:yMode val="edge"/>
          <c:x val="0.12661102408783131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Лист1!$A$11:$A$13</c:f>
              <c:strCache>
                <c:ptCount val="3"/>
                <c:pt idx="0">
                  <c:v>Абсолютно не согласен, не согласен</c:v>
                </c:pt>
                <c:pt idx="1">
                  <c:v>Затрудняюсь ответить</c:v>
                </c:pt>
                <c:pt idx="2">
                  <c:v>Полность согласен, согласен</c:v>
                </c:pt>
              </c:strCache>
            </c:strRef>
          </c:cat>
          <c:val>
            <c:numRef>
              <c:f>Лист1!$B$11:$B$13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31-1945-B187-466F713FF8EF}"/>
            </c:ext>
          </c:extLst>
        </c:ser>
        <c:ser>
          <c:idx val="1"/>
          <c:order val="1"/>
          <c:tx>
            <c:strRef>
              <c:f>Лист1!$C$10</c:f>
              <c:strCache>
                <c:ptCount val="1"/>
                <c:pt idx="0">
                  <c:v>Партнеры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Лист1!$A$11:$A$13</c:f>
              <c:strCache>
                <c:ptCount val="3"/>
                <c:pt idx="0">
                  <c:v>Абсолютно не согласен, не согласен</c:v>
                </c:pt>
                <c:pt idx="1">
                  <c:v>Затрудняюсь ответить</c:v>
                </c:pt>
                <c:pt idx="2">
                  <c:v>Полность согласен, согласен</c:v>
                </c:pt>
              </c:strCache>
            </c:strRef>
          </c:cat>
          <c:val>
            <c:numRef>
              <c:f>Лист1!$C$11:$C$13</c:f>
              <c:numCache>
                <c:formatCode>General</c:formatCode>
                <c:ptCount val="3"/>
                <c:pt idx="0">
                  <c:v>51</c:v>
                </c:pt>
                <c:pt idx="1">
                  <c:v>25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31-1945-B187-466F713FF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8577920"/>
        <c:axId val="133438784"/>
      </c:barChart>
      <c:catAx>
        <c:axId val="2185779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33438784"/>
        <c:crosses val="autoZero"/>
        <c:auto val="1"/>
        <c:lblAlgn val="ctr"/>
        <c:lblOffset val="100"/>
        <c:noMultiLvlLbl val="0"/>
      </c:catAx>
      <c:valAx>
        <c:axId val="133438784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218577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ru-RU" sz="3200" dirty="0"/>
              <a:t>Дистанционные</a:t>
            </a:r>
            <a:r>
              <a:rPr lang="ru-RU" sz="3200" baseline="0" dirty="0"/>
              <a:t> уроки организуют </a:t>
            </a:r>
          </a:p>
          <a:p>
            <a:pPr>
              <a:defRPr sz="3200"/>
            </a:pPr>
            <a:r>
              <a:rPr lang="ru-RU" sz="3200" baseline="0" dirty="0"/>
              <a:t>(%, ученики)</a:t>
            </a:r>
            <a:endParaRPr lang="ru-RU" sz="32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Лист1!$A$12:$A$16</c:f>
              <c:strCache>
                <c:ptCount val="5"/>
                <c:pt idx="0">
                  <c:v>Никто из учителей</c:v>
                </c:pt>
                <c:pt idx="1">
                  <c:v>Небольшая часть учителей</c:v>
                </c:pt>
                <c:pt idx="2">
                  <c:v>Половина учителей</c:v>
                </c:pt>
                <c:pt idx="3">
                  <c:v>Большинство учителей</c:v>
                </c:pt>
                <c:pt idx="4">
                  <c:v>Все учителя</c:v>
                </c:pt>
              </c:strCache>
            </c:strRef>
          </c:cat>
          <c:val>
            <c:numRef>
              <c:f>Лист1!$B$12:$B$16</c:f>
              <c:numCache>
                <c:formatCode>General</c:formatCode>
                <c:ptCount val="5"/>
                <c:pt idx="0">
                  <c:v>10</c:v>
                </c:pt>
                <c:pt idx="1">
                  <c:v>27</c:v>
                </c:pt>
                <c:pt idx="2">
                  <c:v>11</c:v>
                </c:pt>
                <c:pt idx="3">
                  <c:v>26</c:v>
                </c:pt>
                <c:pt idx="4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5E-B444-BD28-833B57259E1C}"/>
            </c:ext>
          </c:extLst>
        </c:ser>
        <c:ser>
          <c:idx val="1"/>
          <c:order val="1"/>
          <c:tx>
            <c:strRef>
              <c:f>Лист1!$C$11</c:f>
              <c:strCache>
                <c:ptCount val="1"/>
                <c:pt idx="0">
                  <c:v>Партнеры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3.1656026823230467E-2"/>
                  <c:y val="-7.9186212869771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5E-B444-BD28-833B57259E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Лист1!$A$12:$A$16</c:f>
              <c:strCache>
                <c:ptCount val="5"/>
                <c:pt idx="0">
                  <c:v>Никто из учителей</c:v>
                </c:pt>
                <c:pt idx="1">
                  <c:v>Небольшая часть учителей</c:v>
                </c:pt>
                <c:pt idx="2">
                  <c:v>Половина учителей</c:v>
                </c:pt>
                <c:pt idx="3">
                  <c:v>Большинство учителей</c:v>
                </c:pt>
                <c:pt idx="4">
                  <c:v>Все учителя</c:v>
                </c:pt>
              </c:strCache>
            </c:strRef>
          </c:cat>
          <c:val>
            <c:numRef>
              <c:f>Лист1!$C$12:$C$16</c:f>
              <c:numCache>
                <c:formatCode>General</c:formatCode>
                <c:ptCount val="5"/>
                <c:pt idx="0">
                  <c:v>10</c:v>
                </c:pt>
                <c:pt idx="1">
                  <c:v>21</c:v>
                </c:pt>
                <c:pt idx="2">
                  <c:v>9</c:v>
                </c:pt>
                <c:pt idx="3">
                  <c:v>38</c:v>
                </c:pt>
                <c:pt idx="4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5E-B444-BD28-833B57259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65632768"/>
        <c:axId val="219005504"/>
      </c:barChart>
      <c:catAx>
        <c:axId val="2656327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19005504"/>
        <c:crosses val="autoZero"/>
        <c:auto val="1"/>
        <c:lblAlgn val="ctr"/>
        <c:lblOffset val="100"/>
        <c:noMultiLvlLbl val="0"/>
      </c:catAx>
      <c:valAx>
        <c:axId val="219005504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2656327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ru-RU" sz="3200"/>
              <a:t>Для меня самой сложной задачей оказалось планирование собственного дня (% по группе учеников)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Лист1!$A$20:$A$22</c:f>
              <c:strCache>
                <c:ptCount val="3"/>
                <c:pt idx="0">
                  <c:v>Абсолютно не согласен, не согласен</c:v>
                </c:pt>
                <c:pt idx="1">
                  <c:v>Затрудняюсь ответить</c:v>
                </c:pt>
                <c:pt idx="2">
                  <c:v>Полность согласен, согласен</c:v>
                </c:pt>
              </c:strCache>
            </c:strRef>
          </c:cat>
          <c:val>
            <c:numRef>
              <c:f>Лист1!$B$20:$B$22</c:f>
              <c:numCache>
                <c:formatCode>General</c:formatCode>
                <c:ptCount val="3"/>
                <c:pt idx="0">
                  <c:v>52</c:v>
                </c:pt>
                <c:pt idx="1">
                  <c:v>17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C1-804B-B22A-0D5CBB7FB9BD}"/>
            </c:ext>
          </c:extLst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Партнеры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Лист1!$A$20:$A$22</c:f>
              <c:strCache>
                <c:ptCount val="3"/>
                <c:pt idx="0">
                  <c:v>Абсолютно не согласен, не согласен</c:v>
                </c:pt>
                <c:pt idx="1">
                  <c:v>Затрудняюсь ответить</c:v>
                </c:pt>
                <c:pt idx="2">
                  <c:v>Полность согласен, согласен</c:v>
                </c:pt>
              </c:strCache>
            </c:strRef>
          </c:cat>
          <c:val>
            <c:numRef>
              <c:f>Лист1!$C$20:$C$22</c:f>
              <c:numCache>
                <c:formatCode>General</c:formatCode>
                <c:ptCount val="3"/>
                <c:pt idx="0">
                  <c:v>63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C1-804B-B22A-0D5CBB7FB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65631744"/>
        <c:axId val="218996032"/>
      </c:barChart>
      <c:catAx>
        <c:axId val="2656317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18996032"/>
        <c:crosses val="autoZero"/>
        <c:auto val="1"/>
        <c:lblAlgn val="ctr"/>
        <c:lblOffset val="100"/>
        <c:noMultiLvlLbl val="0"/>
      </c:catAx>
      <c:valAx>
        <c:axId val="218996032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2656317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Лист1!$C$29</c:f>
              <c:strCache>
                <c:ptCount val="1"/>
                <c:pt idx="0">
                  <c:v>Абсолютно не согласен, не согласен</c:v>
                </c:pt>
              </c:strCache>
            </c:strRef>
          </c:tx>
          <c:invertIfNegative val="0"/>
          <c:dLbls>
            <c:dLbl>
              <c:idx val="8"/>
              <c:spPr/>
              <c:txPr>
                <a:bodyPr/>
                <a:lstStyle/>
                <a:p>
                  <a:pPr>
                    <a:defRPr sz="5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Лист1!$A$30:$B$39</c:f>
              <c:multiLvlStrCache>
                <c:ptCount val="10"/>
                <c:lvl>
                  <c:pt idx="0">
                    <c:v>РФ</c:v>
                  </c:pt>
                  <c:pt idx="1">
                    <c:v>Партнеры</c:v>
                  </c:pt>
                  <c:pt idx="2">
                    <c:v>РФ</c:v>
                  </c:pt>
                  <c:pt idx="3">
                    <c:v>Партнеры</c:v>
                  </c:pt>
                  <c:pt idx="4">
                    <c:v>РФ</c:v>
                  </c:pt>
                  <c:pt idx="5">
                    <c:v>Партнеры</c:v>
                  </c:pt>
                  <c:pt idx="6">
                    <c:v>РФ</c:v>
                  </c:pt>
                  <c:pt idx="7">
                    <c:v>Партнеры</c:v>
                  </c:pt>
                  <c:pt idx="8">
                    <c:v>РФ</c:v>
                  </c:pt>
                  <c:pt idx="9">
                    <c:v>Партнеры</c:v>
                  </c:pt>
                </c:lvl>
                <c:lvl>
                  <c:pt idx="0">
                    <c:v>Ученики</c:v>
                  </c:pt>
                  <c:pt idx="2">
                    <c:v>Родители</c:v>
                  </c:pt>
                  <c:pt idx="4">
                    <c:v>Педагоги</c:v>
                  </c:pt>
                  <c:pt idx="6">
                    <c:v>Администрация школы</c:v>
                  </c:pt>
                  <c:pt idx="8">
                    <c:v>Органы управления образованием</c:v>
                  </c:pt>
                </c:lvl>
              </c:multiLvlStrCache>
            </c:multiLvlStrRef>
          </c:cat>
          <c:val>
            <c:numRef>
              <c:f>Лист1!$C$30:$C$39</c:f>
              <c:numCache>
                <c:formatCode>General</c:formatCode>
                <c:ptCount val="10"/>
                <c:pt idx="0">
                  <c:v>38</c:v>
                </c:pt>
                <c:pt idx="1">
                  <c:v>17</c:v>
                </c:pt>
                <c:pt idx="2">
                  <c:v>21</c:v>
                </c:pt>
                <c:pt idx="3">
                  <c:v>23</c:v>
                </c:pt>
                <c:pt idx="4">
                  <c:v>35</c:v>
                </c:pt>
                <c:pt idx="5">
                  <c:v>22</c:v>
                </c:pt>
                <c:pt idx="6">
                  <c:v>50</c:v>
                </c:pt>
                <c:pt idx="7">
                  <c:v>20</c:v>
                </c:pt>
                <c:pt idx="8">
                  <c:v>57</c:v>
                </c:pt>
                <c:pt idx="9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91-C64F-BEB4-7C8B325EF299}"/>
            </c:ext>
          </c:extLst>
        </c:ser>
        <c:ser>
          <c:idx val="1"/>
          <c:order val="1"/>
          <c:tx>
            <c:strRef>
              <c:f>Лист1!$D$29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Лист1!$A$30:$B$39</c:f>
              <c:multiLvlStrCache>
                <c:ptCount val="10"/>
                <c:lvl>
                  <c:pt idx="0">
                    <c:v>РФ</c:v>
                  </c:pt>
                  <c:pt idx="1">
                    <c:v>Партнеры</c:v>
                  </c:pt>
                  <c:pt idx="2">
                    <c:v>РФ</c:v>
                  </c:pt>
                  <c:pt idx="3">
                    <c:v>Партнеры</c:v>
                  </c:pt>
                  <c:pt idx="4">
                    <c:v>РФ</c:v>
                  </c:pt>
                  <c:pt idx="5">
                    <c:v>Партнеры</c:v>
                  </c:pt>
                  <c:pt idx="6">
                    <c:v>РФ</c:v>
                  </c:pt>
                  <c:pt idx="7">
                    <c:v>Партнеры</c:v>
                  </c:pt>
                  <c:pt idx="8">
                    <c:v>РФ</c:v>
                  </c:pt>
                  <c:pt idx="9">
                    <c:v>Партнеры</c:v>
                  </c:pt>
                </c:lvl>
                <c:lvl>
                  <c:pt idx="0">
                    <c:v>Ученики</c:v>
                  </c:pt>
                  <c:pt idx="2">
                    <c:v>Родители</c:v>
                  </c:pt>
                  <c:pt idx="4">
                    <c:v>Педагоги</c:v>
                  </c:pt>
                  <c:pt idx="6">
                    <c:v>Администрация школы</c:v>
                  </c:pt>
                  <c:pt idx="8">
                    <c:v>Органы управления образованием</c:v>
                  </c:pt>
                </c:lvl>
              </c:multiLvlStrCache>
            </c:multiLvlStrRef>
          </c:cat>
          <c:val>
            <c:numRef>
              <c:f>Лист1!$D$30:$D$39</c:f>
              <c:numCache>
                <c:formatCode>General</c:formatCode>
                <c:ptCount val="10"/>
                <c:pt idx="0">
                  <c:v>20</c:v>
                </c:pt>
                <c:pt idx="1">
                  <c:v>30</c:v>
                </c:pt>
                <c:pt idx="2">
                  <c:v>12</c:v>
                </c:pt>
                <c:pt idx="3">
                  <c:v>35</c:v>
                </c:pt>
                <c:pt idx="4">
                  <c:v>17</c:v>
                </c:pt>
                <c:pt idx="5">
                  <c:v>39</c:v>
                </c:pt>
                <c:pt idx="6">
                  <c:v>11</c:v>
                </c:pt>
                <c:pt idx="7">
                  <c:v>32</c:v>
                </c:pt>
                <c:pt idx="8">
                  <c:v>14</c:v>
                </c:pt>
                <c:pt idx="9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91-C64F-BEB4-7C8B325EF299}"/>
            </c:ext>
          </c:extLst>
        </c:ser>
        <c:ser>
          <c:idx val="2"/>
          <c:order val="2"/>
          <c:tx>
            <c:strRef>
              <c:f>Лист1!$E$29</c:f>
              <c:strCache>
                <c:ptCount val="1"/>
                <c:pt idx="0">
                  <c:v>Полность согласен, согласен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5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Лист1!$A$30:$B$39</c:f>
              <c:multiLvlStrCache>
                <c:ptCount val="10"/>
                <c:lvl>
                  <c:pt idx="0">
                    <c:v>РФ</c:v>
                  </c:pt>
                  <c:pt idx="1">
                    <c:v>Партнеры</c:v>
                  </c:pt>
                  <c:pt idx="2">
                    <c:v>РФ</c:v>
                  </c:pt>
                  <c:pt idx="3">
                    <c:v>Партнеры</c:v>
                  </c:pt>
                  <c:pt idx="4">
                    <c:v>РФ</c:v>
                  </c:pt>
                  <c:pt idx="5">
                    <c:v>Партнеры</c:v>
                  </c:pt>
                  <c:pt idx="6">
                    <c:v>РФ</c:v>
                  </c:pt>
                  <c:pt idx="7">
                    <c:v>Партнеры</c:v>
                  </c:pt>
                  <c:pt idx="8">
                    <c:v>РФ</c:v>
                  </c:pt>
                  <c:pt idx="9">
                    <c:v>Партнеры</c:v>
                  </c:pt>
                </c:lvl>
                <c:lvl>
                  <c:pt idx="0">
                    <c:v>Ученики</c:v>
                  </c:pt>
                  <c:pt idx="2">
                    <c:v>Родители</c:v>
                  </c:pt>
                  <c:pt idx="4">
                    <c:v>Педагоги</c:v>
                  </c:pt>
                  <c:pt idx="6">
                    <c:v>Администрация школы</c:v>
                  </c:pt>
                  <c:pt idx="8">
                    <c:v>Органы управления образованием</c:v>
                  </c:pt>
                </c:lvl>
              </c:multiLvlStrCache>
            </c:multiLvlStrRef>
          </c:cat>
          <c:val>
            <c:numRef>
              <c:f>Лист1!$E$30:$E$39</c:f>
              <c:numCache>
                <c:formatCode>General</c:formatCode>
                <c:ptCount val="10"/>
                <c:pt idx="0">
                  <c:v>42</c:v>
                </c:pt>
                <c:pt idx="1">
                  <c:v>52</c:v>
                </c:pt>
                <c:pt idx="2">
                  <c:v>68</c:v>
                </c:pt>
                <c:pt idx="3">
                  <c:v>41</c:v>
                </c:pt>
                <c:pt idx="4">
                  <c:v>48</c:v>
                </c:pt>
                <c:pt idx="5">
                  <c:v>39</c:v>
                </c:pt>
                <c:pt idx="6">
                  <c:v>39</c:v>
                </c:pt>
                <c:pt idx="7">
                  <c:v>48</c:v>
                </c:pt>
                <c:pt idx="8">
                  <c:v>29</c:v>
                </c:pt>
                <c:pt idx="9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91-C64F-BEB4-7C8B325EF299}"/>
            </c:ext>
          </c:extLst>
        </c:ser>
        <c:ser>
          <c:idx val="3"/>
          <c:order val="3"/>
          <c:tx>
            <c:strRef>
              <c:f>Лист1!$F$29</c:f>
              <c:strCache>
                <c:ptCount val="1"/>
              </c:strCache>
            </c:strRef>
          </c:tx>
          <c:invertIfNegative val="0"/>
          <c:cat>
            <c:multiLvlStrRef>
              <c:f>Лист1!$A$30:$B$39</c:f>
              <c:multiLvlStrCache>
                <c:ptCount val="10"/>
                <c:lvl>
                  <c:pt idx="0">
                    <c:v>РФ</c:v>
                  </c:pt>
                  <c:pt idx="1">
                    <c:v>Партнеры</c:v>
                  </c:pt>
                  <c:pt idx="2">
                    <c:v>РФ</c:v>
                  </c:pt>
                  <c:pt idx="3">
                    <c:v>Партнеры</c:v>
                  </c:pt>
                  <c:pt idx="4">
                    <c:v>РФ</c:v>
                  </c:pt>
                  <c:pt idx="5">
                    <c:v>Партнеры</c:v>
                  </c:pt>
                  <c:pt idx="6">
                    <c:v>РФ</c:v>
                  </c:pt>
                  <c:pt idx="7">
                    <c:v>Партнеры</c:v>
                  </c:pt>
                  <c:pt idx="8">
                    <c:v>РФ</c:v>
                  </c:pt>
                  <c:pt idx="9">
                    <c:v>Партнеры</c:v>
                  </c:pt>
                </c:lvl>
                <c:lvl>
                  <c:pt idx="0">
                    <c:v>Ученики</c:v>
                  </c:pt>
                  <c:pt idx="2">
                    <c:v>Родители</c:v>
                  </c:pt>
                  <c:pt idx="4">
                    <c:v>Педагоги</c:v>
                  </c:pt>
                  <c:pt idx="6">
                    <c:v>Администрация школы</c:v>
                  </c:pt>
                  <c:pt idx="8">
                    <c:v>Органы управления образованием</c:v>
                  </c:pt>
                </c:lvl>
              </c:multiLvlStrCache>
            </c:multiLvlStrRef>
          </c:cat>
          <c:val>
            <c:numRef>
              <c:f>Лист1!$F$30:$F$39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1-C64F-BEB4-7C8B325EF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66548736"/>
        <c:axId val="219011840"/>
      </c:barChart>
      <c:catAx>
        <c:axId val="266548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19011840"/>
        <c:crosses val="autoZero"/>
        <c:auto val="1"/>
        <c:lblAlgn val="ctr"/>
        <c:lblOffset val="100"/>
        <c:noMultiLvlLbl val="0"/>
      </c:catAx>
      <c:valAx>
        <c:axId val="21901184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66548736"/>
        <c:crosses val="autoZero"/>
        <c:crossBetween val="between"/>
      </c:valAx>
    </c:plotArea>
    <c:legend>
      <c:legendPos val="b"/>
      <c:legendEntry>
        <c:idx val="3"/>
        <c:delete val="1"/>
      </c:legendEntry>
      <c:layout/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30-5D4A-9CAB-2F6E5E22E91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30-5D4A-9CAB-2F6E5E22E91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30-5D4A-9CAB-2F6E5E22E91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Лист1!$A$29:$C$29</c:f>
              <c:strCache>
                <c:ptCount val="3"/>
                <c:pt idx="0">
                  <c:v>Абсольтно не согласен, не согласен</c:v>
                </c:pt>
                <c:pt idx="1">
                  <c:v>Затрудняюсь ответить</c:v>
                </c:pt>
                <c:pt idx="2">
                  <c:v>Полностью согласен, согласен</c:v>
                </c:pt>
              </c:strCache>
            </c:strRef>
          </c:cat>
          <c:val>
            <c:numRef>
              <c:f>Лист1!$A$30:$C$30</c:f>
              <c:numCache>
                <c:formatCode>General</c:formatCode>
                <c:ptCount val="3"/>
                <c:pt idx="0">
                  <c:v>31.1</c:v>
                </c:pt>
                <c:pt idx="1">
                  <c:v>16.399999999999999</c:v>
                </c:pt>
                <c:pt idx="2">
                  <c:v>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730-5D4A-9CAB-2F6E5E22E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Лист2!$B$4</c:f>
              <c:strCache>
                <c:ptCount val="1"/>
                <c:pt idx="0">
                  <c:v>Органы управления образованием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5C-054E-8549-CCA0401D88FC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5C-054E-8549-CCA0401D88FC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5C-054E-8549-CCA0401D88F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Лист2!$A$5:$A$7</c:f>
              <c:strCache>
                <c:ptCount val="3"/>
                <c:pt idx="0">
                  <c:v>Очень мало</c:v>
                </c:pt>
                <c:pt idx="1">
                  <c:v>Достаточно</c:v>
                </c:pt>
                <c:pt idx="2">
                  <c:v>Очень много</c:v>
                </c:pt>
              </c:strCache>
            </c:strRef>
          </c:cat>
          <c:val>
            <c:numRef>
              <c:f>Лист2!$B$5:$B$7</c:f>
              <c:numCache>
                <c:formatCode>General</c:formatCode>
                <c:ptCount val="3"/>
                <c:pt idx="0">
                  <c:v>28.2</c:v>
                </c:pt>
                <c:pt idx="1">
                  <c:v>57</c:v>
                </c:pt>
                <c:pt idx="2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5C-054E-8549-CCA0401D8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/>
              <a:t>Администрация </a:t>
            </a:r>
            <a:endParaRPr lang="ru-RU" sz="2800" dirty="0" smtClean="0"/>
          </a:p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 smtClean="0"/>
              <a:t>школы </a:t>
            </a:r>
            <a:endParaRPr lang="ru-RU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Лист2!$K$2</c:f>
              <c:strCache>
                <c:ptCount val="1"/>
                <c:pt idx="0">
                  <c:v>Администрация школы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BC-AE49-B2F8-B12D1B6DB31B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BC-AE49-B2F8-B12D1B6DB31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BC-AE49-B2F8-B12D1B6DB31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Лист2!$J$3:$J$5</c:f>
              <c:strCache>
                <c:ptCount val="3"/>
                <c:pt idx="0">
                  <c:v>Очень мало</c:v>
                </c:pt>
                <c:pt idx="1">
                  <c:v>Достаточно</c:v>
                </c:pt>
                <c:pt idx="2">
                  <c:v>Очень много</c:v>
                </c:pt>
              </c:strCache>
            </c:strRef>
          </c:cat>
          <c:val>
            <c:numRef>
              <c:f>Лист2!$K$3:$K$5</c:f>
              <c:numCache>
                <c:formatCode>General</c:formatCode>
                <c:ptCount val="3"/>
                <c:pt idx="0">
                  <c:v>24.1</c:v>
                </c:pt>
                <c:pt idx="1">
                  <c:v>58.6</c:v>
                </c:pt>
                <c:pt idx="2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BC-AE49-B2F8-B12D1B6DB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 smtClean="0"/>
              <a:t>Педагоги</a:t>
            </a:r>
          </a:p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 smtClean="0"/>
              <a:t>(директора)</a:t>
            </a:r>
            <a:endParaRPr lang="ru-RU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Лист2!$O$2</c:f>
              <c:strCache>
                <c:ptCount val="1"/>
                <c:pt idx="0">
                  <c:v>Педагоги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4F-974D-A19F-CB9A76C06EE3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4F-974D-A19F-CB9A76C06EE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4F-974D-A19F-CB9A76C06EE3}"/>
              </c:ext>
            </c:extLst>
          </c:dPt>
          <c:dLbls>
            <c:dLbl>
              <c:idx val="0"/>
              <c:layout>
                <c:manualLayout>
                  <c:x val="-0.19397981481481483"/>
                  <c:y val="8.350065359477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Лист2!$N$3:$N$5</c:f>
              <c:strCache>
                <c:ptCount val="3"/>
                <c:pt idx="0">
                  <c:v>Очень мало</c:v>
                </c:pt>
                <c:pt idx="1">
                  <c:v>Достаточно</c:v>
                </c:pt>
                <c:pt idx="2">
                  <c:v>Очень много</c:v>
                </c:pt>
              </c:strCache>
            </c:strRef>
          </c:cat>
          <c:val>
            <c:numRef>
              <c:f>Лист2!$O$3:$O$5</c:f>
              <c:numCache>
                <c:formatCode>General</c:formatCode>
                <c:ptCount val="3"/>
                <c:pt idx="0">
                  <c:v>32.299999999999997</c:v>
                </c:pt>
                <c:pt idx="1">
                  <c:v>54</c:v>
                </c:pt>
                <c:pt idx="2">
                  <c:v>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64F-974D-A19F-CB9A76C06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 smtClean="0">
                <a:solidFill>
                  <a:srgbClr val="C00000"/>
                </a:solidFill>
              </a:rPr>
              <a:t>Родители</a:t>
            </a:r>
          </a:p>
          <a:p>
            <a:pPr>
              <a:defRPr sz="28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 smtClean="0">
                <a:solidFill>
                  <a:srgbClr val="C00000"/>
                </a:solidFill>
              </a:rPr>
              <a:t>(директора)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Лист2!$J$14</c:f>
              <c:strCache>
                <c:ptCount val="1"/>
                <c:pt idx="0">
                  <c:v>Родители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0F-9F43-A8F9-FBE07BF9FA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0F-9F43-A8F9-FBE07BF9FA3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0F-9F43-A8F9-FBE07BF9FA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0F-9F43-A8F9-FBE07BF9FA39}"/>
              </c:ext>
            </c:extLst>
          </c:dPt>
          <c:dLbls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0F-9F43-A8F9-FBE07BF9FA39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0F-9F43-A8F9-FBE07BF9FA39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0F-9F43-A8F9-FBE07BF9F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Лист2!$I$15:$I$18</c:f>
              <c:strCache>
                <c:ptCount val="4"/>
                <c:pt idx="1">
                  <c:v>Очень мало</c:v>
                </c:pt>
                <c:pt idx="2">
                  <c:v>Достаточно</c:v>
                </c:pt>
                <c:pt idx="3">
                  <c:v>Очень много</c:v>
                </c:pt>
              </c:strCache>
            </c:strRef>
          </c:cat>
          <c:val>
            <c:numRef>
              <c:f>Лист2!$J$15:$J$18</c:f>
              <c:numCache>
                <c:formatCode>General</c:formatCode>
                <c:ptCount val="4"/>
                <c:pt idx="1">
                  <c:v>26.6</c:v>
                </c:pt>
                <c:pt idx="2">
                  <c:v>63.8</c:v>
                </c:pt>
                <c:pt idx="3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B0F-9F43-A8F9-FBE07BF9F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'Все рис.'!$A$324</c:f>
              <c:strCache>
                <c:ptCount val="1"/>
                <c:pt idx="0">
                  <c:v>Абсолютно не согласен, не согласен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рис.'!$B$323:$D$323</c:f>
              <c:strCache>
                <c:ptCount val="3"/>
                <c:pt idx="0">
                  <c:v>Педагоги</c:v>
                </c:pt>
                <c:pt idx="1">
                  <c:v>Администрация школы</c:v>
                </c:pt>
                <c:pt idx="2">
                  <c:v>Органы управления образованием</c:v>
                </c:pt>
              </c:strCache>
            </c:strRef>
          </c:cat>
          <c:val>
            <c:numRef>
              <c:f>'Все рис.'!$B$324:$D$324</c:f>
              <c:numCache>
                <c:formatCode>General</c:formatCode>
                <c:ptCount val="3"/>
                <c:pt idx="0">
                  <c:v>17.899999999999999</c:v>
                </c:pt>
                <c:pt idx="1">
                  <c:v>18.100000000000001</c:v>
                </c:pt>
                <c:pt idx="2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F7-094E-BD62-66FA319F053F}"/>
            </c:ext>
          </c:extLst>
        </c:ser>
        <c:ser>
          <c:idx val="1"/>
          <c:order val="1"/>
          <c:tx>
            <c:strRef>
              <c:f>'Все рис.'!$A$325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рис.'!$B$323:$D$323</c:f>
              <c:strCache>
                <c:ptCount val="3"/>
                <c:pt idx="0">
                  <c:v>Педагоги</c:v>
                </c:pt>
                <c:pt idx="1">
                  <c:v>Администрация школы</c:v>
                </c:pt>
                <c:pt idx="2">
                  <c:v>Органы управления образованием</c:v>
                </c:pt>
              </c:strCache>
            </c:strRef>
          </c:cat>
          <c:val>
            <c:numRef>
              <c:f>'Все рис.'!$B$325:$D$325</c:f>
              <c:numCache>
                <c:formatCode>General</c:formatCode>
                <c:ptCount val="3"/>
                <c:pt idx="0">
                  <c:v>17</c:v>
                </c:pt>
                <c:pt idx="1">
                  <c:v>13.3</c:v>
                </c:pt>
                <c:pt idx="2">
                  <c:v>15.9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F7-094E-BD62-66FA319F053F}"/>
            </c:ext>
          </c:extLst>
        </c:ser>
        <c:ser>
          <c:idx val="2"/>
          <c:order val="2"/>
          <c:tx>
            <c:strRef>
              <c:f>'Все рис.'!$A$326</c:f>
              <c:strCache>
                <c:ptCount val="1"/>
                <c:pt idx="0">
                  <c:v>Полностью согласен, согласен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рис.'!$B$323:$D$323</c:f>
              <c:strCache>
                <c:ptCount val="3"/>
                <c:pt idx="0">
                  <c:v>Педагоги</c:v>
                </c:pt>
                <c:pt idx="1">
                  <c:v>Администрация школы</c:v>
                </c:pt>
                <c:pt idx="2">
                  <c:v>Органы управления образованием</c:v>
                </c:pt>
              </c:strCache>
            </c:strRef>
          </c:cat>
          <c:val>
            <c:numRef>
              <c:f>'Все рис.'!$B$326:$D$326</c:f>
              <c:numCache>
                <c:formatCode>General</c:formatCode>
                <c:ptCount val="3"/>
                <c:pt idx="0">
                  <c:v>65.099999999999994</c:v>
                </c:pt>
                <c:pt idx="1">
                  <c:v>68.599999999999994</c:v>
                </c:pt>
                <c:pt idx="2">
                  <c:v>65.5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F7-094E-BD62-66FA319F0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874368"/>
        <c:axId val="170234368"/>
      </c:barChart>
      <c:catAx>
        <c:axId val="17087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34368"/>
        <c:crosses val="autoZero"/>
        <c:auto val="1"/>
        <c:lblAlgn val="ctr"/>
        <c:lblOffset val="100"/>
        <c:noMultiLvlLbl val="0"/>
      </c:catAx>
      <c:valAx>
        <c:axId val="17023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87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'Все рис.'!$A$245</c:f>
              <c:strCache>
                <c:ptCount val="1"/>
                <c:pt idx="0">
                  <c:v>Абсолютно не согласен, не согласен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'Все рис.'!$B$244:$F$244</c:f>
              <c:strCache>
                <c:ptCount val="5"/>
                <c:pt idx="0">
                  <c:v>Родители</c:v>
                </c:pt>
                <c:pt idx="1">
                  <c:v>Педагоги</c:v>
                </c:pt>
                <c:pt idx="2">
                  <c:v>Администрация школы</c:v>
                </c:pt>
                <c:pt idx="3">
                  <c:v>Органы управления образованием</c:v>
                </c:pt>
                <c:pt idx="4">
                  <c:v>Ученики</c:v>
                </c:pt>
              </c:strCache>
            </c:strRef>
          </c:cat>
          <c:val>
            <c:numRef>
              <c:f>'Все рис.'!$B$245:$F$245</c:f>
              <c:numCache>
                <c:formatCode>General</c:formatCode>
                <c:ptCount val="5"/>
                <c:pt idx="0">
                  <c:v>68.400000000000006</c:v>
                </c:pt>
                <c:pt idx="1">
                  <c:v>57.7</c:v>
                </c:pt>
                <c:pt idx="2">
                  <c:v>82</c:v>
                </c:pt>
                <c:pt idx="3">
                  <c:v>61.3</c:v>
                </c:pt>
                <c:pt idx="4">
                  <c:v>66.099999999999994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DA-0B4A-8486-ECC21FF561E2}"/>
            </c:ext>
          </c:extLst>
        </c:ser>
        <c:ser>
          <c:idx val="1"/>
          <c:order val="1"/>
          <c:tx>
            <c:strRef>
              <c:f>'Все рис.'!$A$246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'Все рис.'!$B$244:$F$244</c:f>
              <c:strCache>
                <c:ptCount val="5"/>
                <c:pt idx="0">
                  <c:v>Родители</c:v>
                </c:pt>
                <c:pt idx="1">
                  <c:v>Педагоги</c:v>
                </c:pt>
                <c:pt idx="2">
                  <c:v>Администрация школы</c:v>
                </c:pt>
                <c:pt idx="3">
                  <c:v>Органы управления образованием</c:v>
                </c:pt>
                <c:pt idx="4">
                  <c:v>Ученики</c:v>
                </c:pt>
              </c:strCache>
            </c:strRef>
          </c:cat>
          <c:val>
            <c:numRef>
              <c:f>'Все рис.'!$B$246:$F$246</c:f>
              <c:numCache>
                <c:formatCode>General</c:formatCode>
                <c:ptCount val="5"/>
                <c:pt idx="0">
                  <c:v>8.1</c:v>
                </c:pt>
                <c:pt idx="1">
                  <c:v>12.7</c:v>
                </c:pt>
                <c:pt idx="2">
                  <c:v>4.3</c:v>
                </c:pt>
                <c:pt idx="3">
                  <c:v>22.6</c:v>
                </c:pt>
                <c:pt idx="4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DA-0B4A-8486-ECC21FF561E2}"/>
            </c:ext>
          </c:extLst>
        </c:ser>
        <c:ser>
          <c:idx val="2"/>
          <c:order val="2"/>
          <c:tx>
            <c:strRef>
              <c:f>'Все рис.'!$A$247</c:f>
              <c:strCache>
                <c:ptCount val="1"/>
                <c:pt idx="0">
                  <c:v>Полностью согласен, согласен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'Все рис.'!$B$244:$F$244</c:f>
              <c:strCache>
                <c:ptCount val="5"/>
                <c:pt idx="0">
                  <c:v>Родители</c:v>
                </c:pt>
                <c:pt idx="1">
                  <c:v>Педагоги</c:v>
                </c:pt>
                <c:pt idx="2">
                  <c:v>Администрация школы</c:v>
                </c:pt>
                <c:pt idx="3">
                  <c:v>Органы управления образованием</c:v>
                </c:pt>
                <c:pt idx="4">
                  <c:v>Ученики</c:v>
                </c:pt>
              </c:strCache>
            </c:strRef>
          </c:cat>
          <c:val>
            <c:numRef>
              <c:f>'Все рис.'!$B$247:$F$247</c:f>
              <c:numCache>
                <c:formatCode>General</c:formatCode>
                <c:ptCount val="5"/>
                <c:pt idx="0">
                  <c:v>23.5</c:v>
                </c:pt>
                <c:pt idx="1">
                  <c:v>29.6</c:v>
                </c:pt>
                <c:pt idx="2">
                  <c:v>13.7</c:v>
                </c:pt>
                <c:pt idx="3">
                  <c:v>16.100000000000001</c:v>
                </c:pt>
                <c:pt idx="4">
                  <c:v>17.7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DA-0B4A-8486-ECC21FF56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813504"/>
        <c:axId val="160459584"/>
      </c:barChart>
      <c:catAx>
        <c:axId val="16981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459584"/>
        <c:crosses val="autoZero"/>
        <c:auto val="1"/>
        <c:lblAlgn val="ctr"/>
        <c:lblOffset val="100"/>
        <c:noMultiLvlLbl val="0"/>
      </c:catAx>
      <c:valAx>
        <c:axId val="16045958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981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'Рис 15'!$A$3</c:f>
              <c:strCache>
                <c:ptCount val="1"/>
                <c:pt idx="0">
                  <c:v>Абсолютно не согласен, не согласен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'Рис 15'!$B$2:$F$2</c:f>
              <c:strCache>
                <c:ptCount val="5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  <c:pt idx="4">
                  <c:v>Органы управления образованием</c:v>
                </c:pt>
              </c:strCache>
            </c:strRef>
          </c:cat>
          <c:val>
            <c:numRef>
              <c:f>'Рис 15'!$B$3:$F$3</c:f>
              <c:numCache>
                <c:formatCode>General</c:formatCode>
                <c:ptCount val="5"/>
                <c:pt idx="0">
                  <c:v>22.6</c:v>
                </c:pt>
                <c:pt idx="1">
                  <c:v>31.4</c:v>
                </c:pt>
                <c:pt idx="2">
                  <c:v>32</c:v>
                </c:pt>
                <c:pt idx="3">
                  <c:v>24.8</c:v>
                </c:pt>
                <c:pt idx="4">
                  <c:v>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8B-3F4E-B2B6-6D6C06C2670D}"/>
            </c:ext>
          </c:extLst>
        </c:ser>
        <c:ser>
          <c:idx val="1"/>
          <c:order val="1"/>
          <c:tx>
            <c:strRef>
              <c:f>'Рис 15'!$A$4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'Рис 15'!$B$2:$F$2</c:f>
              <c:strCache>
                <c:ptCount val="5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  <c:pt idx="4">
                  <c:v>Органы управления образованием</c:v>
                </c:pt>
              </c:strCache>
            </c:strRef>
          </c:cat>
          <c:val>
            <c:numRef>
              <c:f>'Рис 15'!$B$4:$F$4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8B-3F4E-B2B6-6D6C06C2670D}"/>
            </c:ext>
          </c:extLst>
        </c:ser>
        <c:ser>
          <c:idx val="2"/>
          <c:order val="2"/>
          <c:tx>
            <c:strRef>
              <c:f>'Рис 15'!$A$5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'Рис 15'!$B$2:$F$2</c:f>
              <c:strCache>
                <c:ptCount val="5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  <c:pt idx="4">
                  <c:v>Органы управления образованием</c:v>
                </c:pt>
              </c:strCache>
            </c:strRef>
          </c:cat>
          <c:val>
            <c:numRef>
              <c:f>'Рис 15'!$B$5:$F$5</c:f>
              <c:numCache>
                <c:formatCode>General</c:formatCode>
                <c:ptCount val="5"/>
                <c:pt idx="0">
                  <c:v>16.100000000000001</c:v>
                </c:pt>
                <c:pt idx="1">
                  <c:v>39.1</c:v>
                </c:pt>
                <c:pt idx="2">
                  <c:v>29.5</c:v>
                </c:pt>
                <c:pt idx="3">
                  <c:v>15.7</c:v>
                </c:pt>
                <c:pt idx="4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8B-3F4E-B2B6-6D6C06C2670D}"/>
            </c:ext>
          </c:extLst>
        </c:ser>
        <c:ser>
          <c:idx val="3"/>
          <c:order val="3"/>
          <c:tx>
            <c:strRef>
              <c:f>'Рис 15'!$A$6</c:f>
              <c:strCache>
                <c:ptCount val="1"/>
                <c:pt idx="0">
                  <c:v>Полностью согласен, согласен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'Рис 15'!$B$2:$F$2</c:f>
              <c:strCache>
                <c:ptCount val="5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  <c:pt idx="3">
                  <c:v>Администрация школы</c:v>
                </c:pt>
                <c:pt idx="4">
                  <c:v>Органы управления образованием</c:v>
                </c:pt>
              </c:strCache>
            </c:strRef>
          </c:cat>
          <c:val>
            <c:numRef>
              <c:f>'Рис 15'!$B$6:$F$6</c:f>
              <c:numCache>
                <c:formatCode>General</c:formatCode>
                <c:ptCount val="5"/>
                <c:pt idx="0">
                  <c:v>61.3</c:v>
                </c:pt>
                <c:pt idx="1">
                  <c:v>29.5</c:v>
                </c:pt>
                <c:pt idx="2">
                  <c:v>38.5</c:v>
                </c:pt>
                <c:pt idx="3">
                  <c:v>59.5</c:v>
                </c:pt>
                <c:pt idx="4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8B-3F4E-B2B6-6D6C06C26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840064"/>
        <c:axId val="246938944"/>
      </c:barChart>
      <c:catAx>
        <c:axId val="21884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6938944"/>
        <c:crosses val="autoZero"/>
        <c:auto val="1"/>
        <c:lblAlgn val="ctr"/>
        <c:lblOffset val="100"/>
        <c:noMultiLvlLbl val="0"/>
      </c:catAx>
      <c:valAx>
        <c:axId val="246938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884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16914" y="3934663"/>
            <a:ext cx="9443425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dirty="0"/>
              <a:t>Школьный барометр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dirty="0"/>
              <a:t>COVID - 19: ситуация с учением и </a:t>
            </a:r>
            <a:r>
              <a:rPr lang="ru-RU" sz="5400" dirty="0" smtClean="0"/>
              <a:t>обучением (глазами ученика)</a:t>
            </a:r>
            <a:endParaRPr lang="ru-RU" sz="5400" dirty="0"/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7116915" y="8929563"/>
            <a:ext cx="9443424" cy="117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/>
              <a:t>Наталья Исаева, Анатолий </a:t>
            </a:r>
            <a:r>
              <a:rPr lang="ru-RU" dirty="0" err="1"/>
              <a:t>Каспржак</a:t>
            </a:r>
            <a:r>
              <a:rPr lang="ru-RU" dirty="0"/>
              <a:t>,</a:t>
            </a:r>
          </a:p>
          <a:p>
            <a:r>
              <a:rPr lang="ru-RU" dirty="0"/>
              <a:t> Анна </a:t>
            </a:r>
            <a:r>
              <a:rPr lang="ru-RU" dirty="0" err="1"/>
              <a:t>Кобцева</a:t>
            </a:r>
            <a:r>
              <a:rPr lang="ru-RU" dirty="0"/>
              <a:t>, Марина </a:t>
            </a:r>
            <a:r>
              <a:rPr lang="ru-RU" dirty="0" err="1"/>
              <a:t>Цатрян</a:t>
            </a:r>
            <a:endParaRPr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7116915" y="1847447"/>
            <a:ext cx="9443423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Институт образования</a:t>
            </a:r>
            <a:r>
              <a:rPr dirty="0"/>
              <a:t> </a:t>
            </a:r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Москва – Санкт-Петербург</a:t>
            </a:r>
            <a:r>
              <a:rPr dirty="0" smtClean="0"/>
              <a:t>, </a:t>
            </a:r>
            <a:r>
              <a:rPr dirty="0"/>
              <a:t>20</a:t>
            </a:r>
            <a:r>
              <a:rPr lang="ru-RU" dirty="0"/>
              <a:t>20</a:t>
            </a:r>
            <a:endParaRPr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42949" y="2537520"/>
            <a:ext cx="21497989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dirty="0"/>
              <a:t>Дистанционное </a:t>
            </a:r>
            <a:r>
              <a:rPr lang="ru-RU" sz="7000" dirty="0" smtClean="0"/>
              <a:t>обучение</a:t>
            </a:r>
            <a:r>
              <a:rPr lang="ru-RU" sz="7000" dirty="0"/>
              <a:t>: Педагогическая поддержка </a:t>
            </a:r>
            <a:r>
              <a:rPr lang="ru-RU" sz="7000" dirty="0" smtClean="0"/>
              <a:t>обучения</a:t>
            </a:r>
            <a:endParaRPr lang="ru-RU" sz="700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82705"/>
              </p:ext>
            </p:extLst>
          </p:nvPr>
        </p:nvGraphicFramePr>
        <p:xfrm>
          <a:off x="1254884" y="5417840"/>
          <a:ext cx="21386054" cy="706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3027"/>
                <a:gridCol w="10693027"/>
              </a:tblGrid>
              <a:tr h="3164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5400" b="1" dirty="0" smtClean="0">
                          <a:solidFill>
                            <a:srgbClr val="046552"/>
                          </a:solidFill>
                        </a:rPr>
                        <a:t>76,8 %</a:t>
                      </a:r>
                      <a:r>
                        <a:rPr lang="ru-RU" sz="5400" dirty="0" smtClean="0">
                          <a:solidFill>
                            <a:srgbClr val="6E2481"/>
                          </a:solidFill>
                        </a:rPr>
                        <a:t> 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4400" dirty="0" smtClean="0">
                          <a:solidFill>
                            <a:schemeClr val="dk1"/>
                          </a:solidFill>
                        </a:rPr>
                        <a:t>педагогов предоставляют возможность получения индивидуальных консультаций с на еженедельной основе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5400" b="1" dirty="0" smtClean="0">
                          <a:solidFill>
                            <a:srgbClr val="046552"/>
                          </a:solidFill>
                        </a:rPr>
                        <a:t>42,9 %</a:t>
                      </a:r>
                      <a:r>
                        <a:rPr lang="ru-RU" sz="5400" dirty="0" smtClean="0">
                          <a:solidFill>
                            <a:srgbClr val="6E2481"/>
                          </a:solidFill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4400" dirty="0" smtClean="0">
                          <a:solidFill>
                            <a:schemeClr val="dk1"/>
                          </a:solidFill>
                        </a:rPr>
                        <a:t>родителей не считают, что распределение задач и обязанностей по обучению детей между родителями и школой организовано хорошо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271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5400" b="1" dirty="0" smtClean="0">
                          <a:solidFill>
                            <a:srgbClr val="046552"/>
                          </a:solidFill>
                        </a:rPr>
                        <a:t>89,4% </a:t>
                      </a:r>
                      <a:endParaRPr lang="ru-RU" sz="5400" dirty="0" smtClean="0">
                        <a:solidFill>
                          <a:srgbClr val="6E248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4400" dirty="0" smtClean="0">
                          <a:solidFill>
                            <a:schemeClr val="dk1"/>
                          </a:solidFill>
                        </a:rPr>
                        <a:t>администраторов школ считают, что педагоги предоставляют возможность получения индивидуальных консультаций с на еженедельной основе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5400" b="1" dirty="0" smtClean="0">
                          <a:solidFill>
                            <a:srgbClr val="046552"/>
                          </a:solidFill>
                        </a:rPr>
                        <a:t>35 %</a:t>
                      </a:r>
                      <a:r>
                        <a:rPr lang="ru-RU" sz="5400" dirty="0" smtClean="0">
                          <a:solidFill>
                            <a:srgbClr val="6E2481"/>
                          </a:solidFill>
                        </a:rPr>
                        <a:t> 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4400" dirty="0" smtClean="0">
                          <a:solidFill>
                            <a:schemeClr val="dk1"/>
                          </a:solidFill>
                        </a:rPr>
                        <a:t>родителей не считают, что проблемы и переживания учеников воспринимаются ответственно со стороны школы </a:t>
                      </a:r>
                      <a:endParaRPr lang="ru-RU" sz="4400" b="1" dirty="0" smtClean="0">
                        <a:solidFill>
                          <a:schemeClr val="dk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83388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42949" y="2537520"/>
            <a:ext cx="21497989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dirty="0"/>
              <a:t>Дистанционное </a:t>
            </a:r>
            <a:r>
              <a:rPr lang="ru-RU" sz="7000" dirty="0" smtClean="0"/>
              <a:t>обучение: взгляд ученика</a:t>
            </a:r>
            <a:endParaRPr lang="ru-RU" sz="7000"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Интерес к новым методам обучения (% по группам) («Я очень жду новых способов обучения»/«Мой ребенок ищет новые способы обучения»/«Ученики с интересом воспринимают новые форматы обучения»)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43153382"/>
              </p:ext>
            </p:extLst>
          </p:nvPr>
        </p:nvGraphicFramePr>
        <p:xfrm>
          <a:off x="1176585" y="5849888"/>
          <a:ext cx="21464353" cy="684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359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42949" y="2537520"/>
            <a:ext cx="21497989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dirty="0"/>
              <a:t>Напряжение в условиях самоизоляции</a:t>
            </a:r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Оценка учениками проблем в условиях самоизоляции (%)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oogle Shape;311;p32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04" y="4697760"/>
            <a:ext cx="22610512" cy="80648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7606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Ситуация дома</a:t>
            </a:r>
            <a:endParaRPr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Взгляд учеников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120;p16"/>
          <p:cNvSpPr txBox="1"/>
          <p:nvPr/>
        </p:nvSpPr>
        <p:spPr>
          <a:xfrm>
            <a:off x="8735616" y="2972786"/>
            <a:ext cx="13967315" cy="130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800" b="1" dirty="0">
                <a:solidFill>
                  <a:srgbClr val="6E2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….Ещё одна причина быть довольным таким форматом обучения –  провожу много времени дома, со своей семьёй. Также я хотела уточнить, что хочу чёлку, но мама говорит, что чёлка мне не пойдёт….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087589542"/>
              </p:ext>
            </p:extLst>
          </p:nvPr>
        </p:nvGraphicFramePr>
        <p:xfrm>
          <a:off x="11615936" y="5030804"/>
          <a:ext cx="11091502" cy="794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183715" y="5311938"/>
            <a:ext cx="9741258" cy="772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altLang="ru-RU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в семье</a:t>
            </a:r>
            <a:r>
              <a:rPr kumimoji="0" lang="ru-RU" alt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4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(1%)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«….Невозможность отдохнуть от семейных проблем, частые ссоры в семье, отсутствие поддержки…»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«….Слишком часто вижу семью, что порождает конфликты….»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«…В школе хотя бы складывается ощущение, что ты не один, а вот дома такого нет…»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«…Я вынуждена опекать семью сильно больше, тратя весь ресурс на то, чтобы их успокаивать. У меня нет сил бороться. У меня нет личного уголка, чтобы спрятаться…». 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«….Голова болит адски почти постоянно. Я либо учусь, либо тихо реву….»</a:t>
            </a: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5503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94619" y="2972785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Ситуация с УЧЕНИЕМ</a:t>
            </a:r>
            <a:endParaRPr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Умеют ли российские школьники учиться?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120;p16"/>
          <p:cNvSpPr txBox="1"/>
          <p:nvPr/>
        </p:nvSpPr>
        <p:spPr>
          <a:xfrm>
            <a:off x="10967864" y="3257600"/>
            <a:ext cx="11710506" cy="130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ru-RU" sz="3600" b="1" dirty="0">
                <a:solidFill>
                  <a:srgbClr val="6E2481"/>
                </a:solidFill>
              </a:rPr>
              <a:t>82% школьников абсолютно не согласны с утверждением, что  «Я чувствую себя так, как будто бы сейчас каникулы »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45395"/>
              </p:ext>
            </p:extLst>
          </p:nvPr>
        </p:nvGraphicFramePr>
        <p:xfrm>
          <a:off x="1167067" y="5129810"/>
          <a:ext cx="21451764" cy="35436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725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25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8734">
                <a:tc gridSpan="2">
                  <a:txBody>
                    <a:bodyPr/>
                    <a:lstStyle/>
                    <a:p>
                      <a:r>
                        <a:rPr lang="ru-RU" sz="3200" dirty="0"/>
                        <a:t>Трудности образовательного процесса (73%)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734">
                <a:tc>
                  <a:txBody>
                    <a:bodyPr/>
                    <a:lstStyle/>
                    <a:p>
                      <a:r>
                        <a:rPr lang="ru-RU" sz="3200" b="1" dirty="0"/>
                        <a:t>Трудности с усвоением программы (41%)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/>
                        <a:t>Большая нагрузка (20%)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734">
                <a:tc>
                  <a:txBody>
                    <a:bodyPr/>
                    <a:lstStyle/>
                    <a:p>
                      <a:pPr lvl="0" algn="l"/>
                      <a:r>
                        <a:rPr lang="ru-RU" sz="3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Light"/>
                        </a:rPr>
                        <a:t>Большое количество материала для самостоятельного изучения</a:t>
                      </a:r>
                      <a:endParaRPr lang="ru-RU" sz="3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3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Light"/>
                        </a:rPr>
                        <a:t>Увеличилась нагрузка</a:t>
                      </a:r>
                      <a:endParaRPr lang="ru-RU" sz="3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734">
                <a:tc>
                  <a:txBody>
                    <a:bodyPr/>
                    <a:lstStyle/>
                    <a:p>
                      <a:pPr marL="0" marR="0" lvl="0" indent="0" algn="just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Light"/>
                        </a:rPr>
                        <a:t>Меньше знаний, мало информации, отсутствие системы знаний</a:t>
                      </a:r>
                      <a:endParaRPr lang="ru-RU" sz="3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Light"/>
                        </a:rPr>
                        <a:t>Много задают уроков для самостоятельной подготовки</a:t>
                      </a:r>
                      <a:endParaRPr lang="ru-RU" sz="3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734">
                <a:tc>
                  <a:txBody>
                    <a:bodyPr/>
                    <a:lstStyle/>
                    <a:p>
                      <a:pPr marL="0" marR="0" lvl="0" indent="0" algn="just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Light"/>
                        </a:rPr>
                        <a:t>Пробелы в знаниях</a:t>
                      </a:r>
                      <a:endParaRPr lang="ru-RU" sz="3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Light"/>
                        </a:rPr>
                        <a:t>Увеличилось время подготовки уроков</a:t>
                      </a:r>
                      <a:endParaRPr lang="ru-RU" sz="3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Заголовок основного текста"/>
          <p:cNvSpPr txBox="1"/>
          <p:nvPr/>
        </p:nvSpPr>
        <p:spPr>
          <a:xfrm>
            <a:off x="-49360" y="12013777"/>
            <a:ext cx="22790360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r"/>
            <a:r>
              <a:rPr lang="ru-RU" sz="3600" dirty="0"/>
              <a:t>ОТКРОВЕНИЯ:</a:t>
            </a:r>
          </a:p>
          <a:p>
            <a:pPr algn="r"/>
            <a:r>
              <a:rPr lang="ru-RU" sz="3600" dirty="0"/>
              <a:t> Лучше ходить в школу, чем заниматься!</a:t>
            </a:r>
          </a:p>
          <a:p>
            <a:pPr algn="r"/>
            <a:r>
              <a:rPr lang="ru-RU" sz="3600" dirty="0"/>
              <a:t>Ходить в школу очень круто! Там очень весело и интересно, не смотря на уроки и задания.</a:t>
            </a:r>
            <a:endParaRPr sz="3600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194619" y="9336121"/>
            <a:ext cx="219242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«…Учиться стало проще и интереснее…»;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«…Много времени уходит на учёбу, больше чем в школе…»;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«…Очень трудно заниматься весь день только учебой. Высыпаюсь только на выходных!...»;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«…Хочу чтобы дистанционное обучение не кончалось!!!!!!».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13243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94618" y="2360389"/>
            <a:ext cx="21512819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Почему молодые россияне хотят в школу?</a:t>
            </a:r>
            <a:endParaRPr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dirty="0">
                <a:solidFill>
                  <a:srgbClr val="C00000"/>
                </a:solidFill>
              </a:rPr>
              <a:t>Об ухудшении </a:t>
            </a:r>
            <a:r>
              <a:rPr lang="ru-RU" dirty="0"/>
              <a:t>личной жизни говорят </a:t>
            </a:r>
            <a:r>
              <a:rPr lang="ru-RU" b="1" dirty="0">
                <a:solidFill>
                  <a:srgbClr val="C00000"/>
                </a:solidFill>
              </a:rPr>
              <a:t>93%</a:t>
            </a:r>
            <a:r>
              <a:rPr lang="ru-RU" dirty="0"/>
              <a:t> российских  </a:t>
            </a:r>
            <a:r>
              <a:rPr lang="ru-RU" dirty="0" smtClean="0"/>
              <a:t>школьников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(96% - об улучшении)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F81263BA-05FE-754C-9F8C-77D4A4B07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129859"/>
              </p:ext>
            </p:extLst>
          </p:nvPr>
        </p:nvGraphicFramePr>
        <p:xfrm>
          <a:off x="1323598" y="4769768"/>
          <a:ext cx="9989269" cy="652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90800" y="11448509"/>
            <a:ext cx="9933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Оценка учениками суждения</a:t>
            </a:r>
          </a:p>
          <a:p>
            <a:r>
              <a:rPr lang="ru-RU" sz="2800" i="1" dirty="0"/>
              <a:t> «Я начинаю скучать по школе» (%)</a:t>
            </a:r>
            <a:endParaRPr lang="ru-RU" sz="2800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3200112" y="4449539"/>
            <a:ext cx="9741258" cy="834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 hangingPunct="1"/>
            <a:r>
              <a:rPr lang="ru-RU" altLang="ru-RU" sz="4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общения с друзьями и учителями (56%)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«…Я считаю что дистанционное обучение УБИВАЕТ человека как ЛИЧНОСТЬ!!!...»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«…. Хочу в школу, увидеться, наконец, со своими друзьями, да и последний звонок ждали, столько планов было…»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«…. Хочу в школу, к друзьям, учителям…»;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 Я не могу не ходить на танцы в школу….»;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«…Очень, очень обидно из-за отмены последнего звонка и выпускного. …»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«…хотел бы попасть на последний звонок и станцевать там вальс, к которому долго готовился…». 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«…жажду почувствовать ощущение, что я сижу за партой в школе и на меня орёт учитель….»</a:t>
            </a: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83703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94619" y="268153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Ситуация с обучением</a:t>
            </a:r>
            <a:endParaRPr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Что ожидают российские школьники от: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12315"/>
              </p:ext>
            </p:extLst>
          </p:nvPr>
        </p:nvGraphicFramePr>
        <p:xfrm>
          <a:off x="1316523" y="4954056"/>
          <a:ext cx="21244629" cy="816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81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1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81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уж государство предлагает учиться дистанционно, то стоит обеспечить семьи гаджетами и мобильным интернетом, которые в этом нуждаются….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данный момент учителя не помогают нам в обучении. Большинство тем приходится разбирать самостоятельно или с помощью репетиторов. Поэтому на задания уходит много времени.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родители не были готовы к дистанционному обучению, им приходилось тяжеловато….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Нужны рабочие платформы, которые не зависают, работают быстро, без</a:t>
                      </a:r>
                      <a:r>
                        <a:rPr lang="ru-RU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каких-либо сбоев…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Многие учителя не знают, как организовать урок дистанционно, потому что традиционный способ проведения урока не подходит для онлайн-уроков.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не понятно объясняют новые темы, учителя объясняют их хорошо и мы их понимаем…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Обращаюсь к нашему правительству, отделу образования, верните пожалуйста нас детей и учителей в школу, мы очень устали учиться дома онлайн, это очень тяжело нам и моим родителям….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Поменьше домашних заданий… Некоторые учителя думают что кроме уроков у нас ничего нет, хотя это не так, я и мои друзья занимаемся дополнительно… бывает так, что домашнюю работу скидываем в 23-24 ночи….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Маме очень тяжело нас учить дома она и так болеет . Она же не учитель нам объяснить много что не понимаем .а у нас ещё маленький братик…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Google Shape;120;p16"/>
          <p:cNvSpPr txBox="1"/>
          <p:nvPr/>
        </p:nvSpPr>
        <p:spPr>
          <a:xfrm>
            <a:off x="11959223" y="2537520"/>
            <a:ext cx="10486370" cy="158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sz="3600" b="1" dirty="0">
                <a:solidFill>
                  <a:srgbClr val="6E2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усилия родителей и учителей, учиться дома ТЯЖЕЛО. Хочу в школу.</a:t>
            </a:r>
          </a:p>
        </p:txBody>
      </p:sp>
      <p:sp>
        <p:nvSpPr>
          <p:cNvPr id="9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448381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180091" y="4704139"/>
            <a:ext cx="2192423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algn="l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«..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надо тратить кучу времени на предметы, которые не сдаешь 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&lt;....&gt;,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выкинуть все лишнее, 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&lt;....&gt;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грузить сухими знаниям 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&lt;....&gt;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сосредоточиться на главном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, &lt;....&gt;,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идёт в эффективном ему темпе,</a:t>
            </a:r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&lt;....&gt; ,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обратную связь от учителей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, &lt;....&gt;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делает домашнее задание по предметам</a:t>
            </a:r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&lt;....&gt;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несильно важным для моей будущей профессии предметам</a:t>
            </a:r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 распределяю время 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&lt;....&gt;,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хожу в школу не самого утра 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&lt;....&gt;,  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не вижу учителей</a:t>
            </a:r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 в комфортной обстановке и одежде</a:t>
            </a:r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и,  при этом останется время книги, фильмы, спорт и т.д..</a:t>
            </a:r>
            <a:endParaRPr lang="ru-RU" alt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«…Хочется надеяться, что в 11 классе </a:t>
            </a:r>
            <a:r>
              <a:rPr lang="ru-RU" altLang="ru-RU" sz="3600" i="1" dirty="0" err="1">
                <a:latin typeface="Times New Roman" pitchFamily="18" charset="0"/>
                <a:cs typeface="Times New Roman" pitchFamily="18" charset="0"/>
              </a:rPr>
              <a:t>дистант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 останется навсегда. &lt;....&gt; последние месяцы учебы всегда были бы на </a:t>
            </a:r>
            <a:r>
              <a:rPr lang="ru-RU" altLang="ru-RU" sz="3600" i="1" dirty="0" err="1">
                <a:latin typeface="Times New Roman" pitchFamily="18" charset="0"/>
                <a:cs typeface="Times New Roman" pitchFamily="18" charset="0"/>
              </a:rPr>
              <a:t>дистанционке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дали бы нам подготовиться к  экзаменами вместо этого цирка</a:t>
            </a:r>
            <a:r>
              <a:rPr lang="ru-RU" altLang="ru-RU" sz="3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только мешает в подготовке</a:t>
            </a:r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lvl="0" indent="-457200" algn="just" defTabSz="914400" hangingPunct="1">
              <a:buFont typeface="Arial" panose="020B0604020202020204" pitchFamily="34" charset="0"/>
              <a:buChar char="•"/>
            </a:pP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«…Если бы после карантина его частично внедрили в нашу жизнь, было 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 хорошо, например, чтобы 3-4 дня мы ходили в школу, а 1-2 дня у нас были онлайн уроки</a:t>
            </a:r>
            <a:r>
              <a:rPr lang="ru-RU" altLang="ru-RU" sz="3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Заголовок основного текста"/>
          <p:cNvSpPr txBox="1"/>
          <p:nvPr/>
        </p:nvSpPr>
        <p:spPr>
          <a:xfrm>
            <a:off x="1180090" y="12013777"/>
            <a:ext cx="21924238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r"/>
            <a:r>
              <a:rPr lang="ru-RU" sz="3600" dirty="0"/>
              <a:t>Учиться российский старшеклассник хочет  у профессионалов, в профильной  школе с нормированными домашними  заданиями, по индивидуальному  учебному плану, в смешанном формате, имея возможность ходить туда не с самого утра, не одевая школьную форму …..</a:t>
            </a:r>
            <a:endParaRPr sz="3600" dirty="0"/>
          </a:p>
        </p:txBody>
      </p:sp>
      <p:sp>
        <p:nvSpPr>
          <p:cNvPr id="10" name="Очень крутой заголовок…"/>
          <p:cNvSpPr txBox="1"/>
          <p:nvPr/>
        </p:nvSpPr>
        <p:spPr>
          <a:xfrm>
            <a:off x="1390800" y="2598365"/>
            <a:ext cx="21316638" cy="159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600" b="1" cap="all" dirty="0">
                <a:solidFill>
                  <a:srgbClr val="253957"/>
                </a:solidFill>
                <a:sym typeface="Arial Narrow"/>
              </a:rPr>
              <a:t>В какой школе хотят учиться российские старшеклассники?</a:t>
            </a:r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Мне очень нравиться данный (дистанционный) метод обучения:</a:t>
            </a:r>
            <a:endParaRPr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176081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Очень крутой заголовок…"/>
          <p:cNvSpPr txBox="1"/>
          <p:nvPr/>
        </p:nvSpPr>
        <p:spPr>
          <a:xfrm>
            <a:off x="1185141" y="2537520"/>
            <a:ext cx="21480832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/>
              <a:t>Общая оценка перехода </a:t>
            </a:r>
            <a:r>
              <a:rPr lang="ru-RU" sz="6000" dirty="0"/>
              <a:t>к дистанционному обучению</a:t>
            </a:r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«Назовите положительные/отрицательные последствия того, что вы не ходите в школу (ученики, ответ на открытый вопрос)»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87" y="5417840"/>
            <a:ext cx="9000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600" y="5672945"/>
            <a:ext cx="900000" cy="3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189;p23"/>
          <p:cNvSpPr txBox="1"/>
          <p:nvPr/>
        </p:nvSpPr>
        <p:spPr>
          <a:xfrm>
            <a:off x="868591" y="6713984"/>
            <a:ext cx="10485111" cy="57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6E2481"/>
                </a:solidFill>
              </a:rPr>
              <a:t>Улучшение личной жизни учащегося (88%)</a:t>
            </a:r>
            <a:endParaRPr sz="3200" b="1" dirty="0">
              <a:solidFill>
                <a:srgbClr val="6E2481"/>
              </a:solidFill>
            </a:endParaRPr>
          </a:p>
          <a:p>
            <a:pPr marL="457200" lvl="0" indent="-30480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3200" dirty="0">
                <a:solidFill>
                  <a:schemeClr val="dk1"/>
                </a:solidFill>
              </a:rPr>
              <a:t>Появление свободного времени для личных занятий</a:t>
            </a:r>
            <a:endParaRPr sz="3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3200" dirty="0">
                <a:solidFill>
                  <a:schemeClr val="dk1"/>
                </a:solidFill>
              </a:rPr>
              <a:t>Улучшение режима сна</a:t>
            </a:r>
            <a:endParaRPr sz="3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3200" dirty="0">
                <a:solidFill>
                  <a:schemeClr val="dk1"/>
                </a:solidFill>
              </a:rPr>
              <a:t>Эмоциональное спокойствие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6E2481"/>
                </a:solidFill>
              </a:rPr>
              <a:t>Улучшения, связанные с образованием (29%)</a:t>
            </a:r>
            <a:endParaRPr sz="3200" b="1" dirty="0">
              <a:solidFill>
                <a:srgbClr val="6E2481"/>
              </a:solidFill>
            </a:endParaRPr>
          </a:p>
          <a:p>
            <a:pPr marL="457200" lvl="0" indent="-30480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3200" dirty="0">
                <a:solidFill>
                  <a:schemeClr val="dk1"/>
                </a:solidFill>
              </a:rPr>
              <a:t>Больше времени для подготовки к ЕГЭ</a:t>
            </a:r>
            <a:endParaRPr sz="3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3200" dirty="0">
                <a:solidFill>
                  <a:schemeClr val="dk1"/>
                </a:solidFill>
              </a:rPr>
              <a:t>Больше времени для учебы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6E2481"/>
                </a:solidFill>
              </a:rPr>
              <a:t>Домашняя, семейная сфера (29%)</a:t>
            </a:r>
            <a:endParaRPr sz="3200" b="1" dirty="0">
              <a:solidFill>
                <a:srgbClr val="6E2481"/>
              </a:solidFill>
            </a:endParaRPr>
          </a:p>
          <a:p>
            <a:pPr marL="457200" lvl="0" indent="-30480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3200" dirty="0">
                <a:solidFill>
                  <a:schemeClr val="dk1"/>
                </a:solidFill>
              </a:rPr>
              <a:t>Больше времени с семьей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-RU" sz="3200" b="1" dirty="0">
                <a:solidFill>
                  <a:srgbClr val="6E2481"/>
                </a:solidFill>
              </a:rPr>
              <a:t>Безопасность для здоровья (6%)</a:t>
            </a:r>
            <a:endParaRPr sz="3200" b="1" dirty="0">
              <a:solidFill>
                <a:srgbClr val="6E2481"/>
              </a:solidFill>
            </a:endParaRPr>
          </a:p>
        </p:txBody>
      </p:sp>
      <p:sp>
        <p:nvSpPr>
          <p:cNvPr id="14" name="Google Shape;190;p23"/>
          <p:cNvSpPr txBox="1"/>
          <p:nvPr/>
        </p:nvSpPr>
        <p:spPr>
          <a:xfrm>
            <a:off x="11964745" y="6713984"/>
            <a:ext cx="10740415" cy="3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6E2481"/>
                </a:solidFill>
              </a:rPr>
              <a:t>Ухудшение личной жизни учащегося (93%)</a:t>
            </a:r>
            <a:endParaRPr sz="3200" b="1" dirty="0">
              <a:solidFill>
                <a:srgbClr val="6E2481"/>
              </a:solidFill>
            </a:endParaRPr>
          </a:p>
          <a:p>
            <a:pPr marL="457200" lvl="0" indent="-30480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3200" dirty="0">
                <a:solidFill>
                  <a:schemeClr val="dk1"/>
                </a:solidFill>
              </a:rPr>
              <a:t>Отсутствие общения с друзьями и учителями </a:t>
            </a:r>
            <a:endParaRPr sz="3200" dirty="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3200" dirty="0">
                <a:solidFill>
                  <a:schemeClr val="dk1"/>
                </a:solidFill>
              </a:rPr>
              <a:t>Малоподвижный образ жизни 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6E2481"/>
                </a:solidFill>
              </a:rPr>
              <a:t>Трудности образовательного процесса (73%)</a:t>
            </a:r>
            <a:endParaRPr sz="3200" b="1" dirty="0">
              <a:solidFill>
                <a:srgbClr val="6E2481"/>
              </a:solidFill>
            </a:endParaRPr>
          </a:p>
          <a:p>
            <a:pPr marL="457200" lvl="0" indent="-30480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3200" dirty="0">
                <a:solidFill>
                  <a:schemeClr val="dk1"/>
                </a:solidFill>
              </a:rPr>
              <a:t>Трудности с усвоением программы </a:t>
            </a:r>
            <a:endParaRPr sz="3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3200" dirty="0">
                <a:solidFill>
                  <a:schemeClr val="dk1"/>
                </a:solidFill>
              </a:rPr>
              <a:t>Большая нагрузка 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6E2481"/>
                </a:solidFill>
              </a:rPr>
              <a:t>Карантин и самоизоляция в целом (3%)</a:t>
            </a:r>
            <a:endParaRPr sz="3200" b="1" dirty="0">
              <a:solidFill>
                <a:srgbClr val="6E2481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12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69047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Очень крутой заголовок…"/>
          <p:cNvSpPr txBox="1"/>
          <p:nvPr/>
        </p:nvSpPr>
        <p:spPr>
          <a:xfrm>
            <a:off x="1226606" y="2681536"/>
            <a:ext cx="21480832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Сравнительный анализ некоторых результатов «Школьного барометра» </a:t>
            </a:r>
            <a:endParaRPr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Взгляд учеников</a:t>
            </a:r>
            <a:endParaRPr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089642"/>
              </p:ext>
            </p:extLst>
          </p:nvPr>
        </p:nvGraphicFramePr>
        <p:xfrm>
          <a:off x="1534816" y="5921896"/>
          <a:ext cx="10941670" cy="698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900015"/>
              </p:ext>
            </p:extLst>
          </p:nvPr>
        </p:nvGraphicFramePr>
        <p:xfrm>
          <a:off x="12912080" y="6065912"/>
          <a:ext cx="10873208" cy="705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9406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14112281" y="6773943"/>
            <a:ext cx="3771519" cy="3096344"/>
          </a:xfrm>
          <a:prstGeom prst="ellips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714" y="6425952"/>
            <a:ext cx="1307172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Школьный барометр</a:t>
            </a:r>
            <a:endParaRPr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Дизайн и база исследования: 20 апреля - 12 мая</a:t>
            </a:r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8970112" y="10890448"/>
            <a:ext cx="14122725" cy="2201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just"/>
            <a:r>
              <a:rPr lang="ru-RU" sz="2600" dirty="0"/>
              <a:t>Анализ обработанных на сегодняшний день данных может дать ответ на два обобщенных вопроса: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/>
              <a:t>Что произошло (происходит) в семье и школе после полного перехода на дистанционное обучение вследствие пандемии?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/>
              <a:t>Есть ли специфика школьного дистанционного образования во время пандемии, и в чем она заключается? 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104;p15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43248" y="3099943"/>
            <a:ext cx="3176455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12879" y="3089708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7;p16"/>
          <p:cNvSpPr txBox="1"/>
          <p:nvPr/>
        </p:nvSpPr>
        <p:spPr>
          <a:xfrm>
            <a:off x="8735616" y="5404484"/>
            <a:ext cx="14113566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</a:rPr>
              <a:t>Анонимная</a:t>
            </a:r>
            <a:r>
              <a:rPr lang="ru-RU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dirty="0">
                <a:solidFill>
                  <a:schemeClr val="dk1"/>
                </a:solidFill>
              </a:rPr>
              <a:t>анкета</a:t>
            </a:r>
            <a:r>
              <a:rPr lang="ru-RU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15-20 минут	       </a:t>
            </a:r>
            <a:r>
              <a:rPr lang="ru-RU" sz="3200" b="1" dirty="0">
                <a:solidFill>
                  <a:schemeClr val="dk1"/>
                </a:solidFill>
              </a:rPr>
              <a:t>Зеркальные</a:t>
            </a:r>
            <a:r>
              <a:rPr lang="ru-RU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dirty="0">
                <a:solidFill>
                  <a:schemeClr val="dk1"/>
                </a:solidFill>
              </a:rPr>
              <a:t>вопросы</a:t>
            </a:r>
            <a:r>
              <a:rPr lang="ru-RU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90379"/>
              </p:ext>
            </p:extLst>
          </p:nvPr>
        </p:nvGraphicFramePr>
        <p:xfrm>
          <a:off x="1369160" y="5286013"/>
          <a:ext cx="6507818" cy="4907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53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3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2800" b="1" dirty="0">
                          <a:solidFill>
                            <a:schemeClr val="dk1"/>
                          </a:solidFill>
                        </a:rPr>
                        <a:t>Группа</a:t>
                      </a:r>
                      <a:endParaRPr sz="2800" b="1" dirty="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2800" b="1" dirty="0">
                          <a:solidFill>
                            <a:schemeClr val="dk1"/>
                          </a:solidFill>
                        </a:rPr>
                        <a:t>Анкет в базе</a:t>
                      </a:r>
                      <a:endParaRPr sz="2800" b="1" dirty="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u="none" strike="noStrike" cap="none" dirty="0"/>
                        <a:t>Органы управления образованиям</a:t>
                      </a:r>
                      <a:endParaRPr sz="2800" u="none" strike="noStrike" cap="none" dirty="0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u="none" strike="noStrike" cap="none" dirty="0"/>
                        <a:t>277</a:t>
                      </a:r>
                      <a:endParaRPr sz="2800" u="none" strike="noStrike" cap="none" dirty="0"/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u="none" strike="noStrike" cap="none" dirty="0"/>
                        <a:t>Администрация школ</a:t>
                      </a:r>
                      <a:endParaRPr sz="2800" u="none" strike="noStrike" cap="none" dirty="0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u="none" strike="noStrike" cap="none" dirty="0"/>
                        <a:t>1111</a:t>
                      </a:r>
                      <a:endParaRPr sz="2800" u="none" strike="noStrike" cap="none" dirty="0"/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u="none" strike="noStrike" cap="none" dirty="0"/>
                        <a:t>Педагоги</a:t>
                      </a:r>
                      <a:endParaRPr sz="2800" u="none" strike="noStrike" cap="none" dirty="0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u="none" strike="noStrike" cap="none" dirty="0"/>
                        <a:t>11788</a:t>
                      </a:r>
                      <a:endParaRPr sz="2800" u="none" strike="noStrike" cap="none" dirty="0"/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b="1" u="none" strike="noStrike" cap="none" dirty="0">
                          <a:solidFill>
                            <a:srgbClr val="FF0000"/>
                          </a:solidFill>
                        </a:rPr>
                        <a:t>Ученики</a:t>
                      </a:r>
                      <a:endParaRPr sz="2800" b="1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b="1" u="none" strike="noStrike" cap="none" dirty="0">
                          <a:solidFill>
                            <a:srgbClr val="FF0000"/>
                          </a:solidFill>
                        </a:rPr>
                        <a:t>22080</a:t>
                      </a:r>
                      <a:endParaRPr sz="2800" b="1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u="none" strike="noStrike" cap="none" dirty="0"/>
                        <a:t>Родители</a:t>
                      </a:r>
                      <a:endParaRPr sz="2800" u="none" strike="noStrike" cap="none" dirty="0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u="none" strike="noStrike" cap="none" dirty="0"/>
                        <a:t>34963</a:t>
                      </a:r>
                      <a:endParaRPr sz="2800" u="none" strike="noStrike" cap="none" dirty="0"/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b="1" u="none" strike="noStrike" cap="none" dirty="0">
                          <a:solidFill>
                            <a:srgbClr val="6E2481"/>
                          </a:solidFill>
                        </a:rPr>
                        <a:t>ИТОГО</a:t>
                      </a:r>
                      <a:endParaRPr sz="2800" b="1" u="none" strike="noStrike" cap="none" dirty="0">
                        <a:solidFill>
                          <a:srgbClr val="6E2481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2800" b="1" u="none" strike="noStrike" cap="none" dirty="0">
                          <a:solidFill>
                            <a:srgbClr val="6E2481"/>
                          </a:solidFill>
                        </a:rPr>
                        <a:t>70219</a:t>
                      </a:r>
                      <a:endParaRPr sz="2800" b="1" u="none" strike="noStrike" cap="none" dirty="0">
                        <a:solidFill>
                          <a:srgbClr val="6E2481"/>
                        </a:solidFill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30760" y="10242376"/>
            <a:ext cx="773039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 algn="l">
              <a:lnSpc>
                <a:spcPct val="115000"/>
              </a:lnSpc>
              <a:buClr>
                <a:schemeClr val="dk1"/>
              </a:buClr>
              <a:buSzPts val="1600"/>
              <a:buChar char="●"/>
            </a:pPr>
            <a:r>
              <a:rPr lang="ru-RU" sz="2800" dirty="0">
                <a:solidFill>
                  <a:schemeClr val="dk1"/>
                </a:solidFill>
              </a:rPr>
              <a:t>Распространение преимущественно через профессиональные сообщества</a:t>
            </a:r>
          </a:p>
          <a:p>
            <a:pPr marL="457200" lvl="0" indent="-330200" algn="l">
              <a:lnSpc>
                <a:spcPct val="115000"/>
              </a:lnSpc>
              <a:buClr>
                <a:schemeClr val="dk1"/>
              </a:buClr>
              <a:buSzPts val="1600"/>
              <a:buChar char="●"/>
            </a:pPr>
            <a:r>
              <a:rPr lang="ru-RU" sz="2800" dirty="0">
                <a:solidFill>
                  <a:schemeClr val="dk1"/>
                </a:solidFill>
              </a:rPr>
              <a:t>Выборка неслучайная потоковая (нерепрезентативная)</a:t>
            </a:r>
          </a:p>
          <a:p>
            <a:pPr marL="457200" lvl="0" indent="-330200" algn="l">
              <a:lnSpc>
                <a:spcPct val="115000"/>
              </a:lnSpc>
              <a:buClr>
                <a:schemeClr val="dk1"/>
              </a:buClr>
              <a:buSzPts val="1600"/>
              <a:buChar char="●"/>
            </a:pPr>
            <a:r>
              <a:rPr lang="ru-RU" sz="2800" dirty="0">
                <a:solidFill>
                  <a:schemeClr val="dk1"/>
                </a:solidFill>
              </a:rPr>
              <a:t>Ремонт выборки согласно распределению населения по регионам РФ</a:t>
            </a:r>
          </a:p>
        </p:txBody>
      </p:sp>
      <p:sp>
        <p:nvSpPr>
          <p:cNvPr id="14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16692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Очень крутой заголовок…"/>
          <p:cNvSpPr txBox="1"/>
          <p:nvPr/>
        </p:nvSpPr>
        <p:spPr>
          <a:xfrm>
            <a:off x="1226606" y="2681536"/>
            <a:ext cx="21480832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Сравнительный анализ некоторых результатов «Школьного барометра» </a:t>
            </a:r>
            <a:endParaRPr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Взгляд учеников</a:t>
            </a:r>
            <a:endParaRPr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914854"/>
              </p:ext>
            </p:extLst>
          </p:nvPr>
        </p:nvGraphicFramePr>
        <p:xfrm>
          <a:off x="1390800" y="5705872"/>
          <a:ext cx="10801200" cy="74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47916"/>
              </p:ext>
            </p:extLst>
          </p:nvPr>
        </p:nvGraphicFramePr>
        <p:xfrm>
          <a:off x="13056096" y="5633864"/>
          <a:ext cx="9865096" cy="74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5177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Очень крутой заголовок…"/>
          <p:cNvSpPr txBox="1"/>
          <p:nvPr/>
        </p:nvSpPr>
        <p:spPr>
          <a:xfrm>
            <a:off x="1226606" y="2681536"/>
            <a:ext cx="21480832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Сравнительный анализ некоторых результатов «Школьного барометра» </a:t>
            </a:r>
            <a:endParaRPr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Оценка суждения: "В текущей ситуации я испытываю состояние стресса" (в%, по группам)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003971"/>
              </p:ext>
            </p:extLst>
          </p:nvPr>
        </p:nvGraphicFramePr>
        <p:xfrm>
          <a:off x="1534816" y="5993904"/>
          <a:ext cx="21170344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33693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465512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Школьный барометр</a:t>
            </a:r>
            <a:endParaRPr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Основные выводы: ММСО 28.05.20 и </a:t>
            </a:r>
            <a:r>
              <a:rPr lang="ru-RU" dirty="0" smtClean="0"/>
              <a:t>бюллетень № 6 от 19.06.20</a:t>
            </a:r>
            <a:endParaRPr lang="ru-RU"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104;p1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2249" y="2537520"/>
            <a:ext cx="3176455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25128" y="2537520"/>
            <a:ext cx="1620000" cy="16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pic>
        <p:nvPicPr>
          <p:cNvPr id="15" name="Google Shape;292;p31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252" y="4625752"/>
            <a:ext cx="2340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13358" y="4913784"/>
            <a:ext cx="18794080" cy="17543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Непривычная ситуация «вернула» родителя в семью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значительная часть которых характеризует сложившуюся ситуацию как стрессовую (67,8%). Это явно видно, если обратить внимание, что по остальным исследуемым группам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34816" y="6930008"/>
            <a:ext cx="18794080" cy="28623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 короновируса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режим изоляции, сняли со школы функцию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«камеры хранения»,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вернулись к истокам своей профессии. Это стало предпосылкой, создало условия для «ренессанса» профессии школьного учителя (Кузьминов Я.И., РБК,  2019. №9).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Коломбо (сериал):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Средневековье вовсе не было такими уж темным, как все считают, а Возрождение — таким уж светлым… ».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Google Shape;293;p31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85128" y="6930008"/>
            <a:ext cx="2700000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Прямоугольник 27"/>
          <p:cNvSpPr/>
          <p:nvPr/>
        </p:nvSpPr>
        <p:spPr>
          <a:xfrm>
            <a:off x="3913358" y="10026352"/>
            <a:ext cx="18794080" cy="34163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школьники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готовы жить в ситуации неопределенности, но 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настроены позитивнее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респондентов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Школьники: довольны возможностью проводить больше времени со своей семьей (45,9%), готовы заботиться о братьях и сестрах (57,1%). Дома у них достаточно техники для дистанционных занятий (74,5%), более двух третей  из их числа  (69,9%) считает, что их семья хорошо справляется со сложившейся ситуацией.</a:t>
            </a:r>
          </a:p>
        </p:txBody>
      </p:sp>
      <p:pic>
        <p:nvPicPr>
          <p:cNvPr id="30" name="Google Shape;291;p31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1065" y="10234829"/>
            <a:ext cx="2700000" cy="27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83522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Адрес: ТехтТехтТехтТехтТехтТехтТехтТехтТехтТехтТехтТехтТехт"/>
          <p:cNvSpPr txBox="1"/>
          <p:nvPr/>
        </p:nvSpPr>
        <p:spPr>
          <a:xfrm>
            <a:off x="11368362" y="11463892"/>
            <a:ext cx="11552829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Адрес</a:t>
            </a:r>
            <a:r>
              <a:rPr sz="2800" dirty="0"/>
              <a:t>: </a:t>
            </a:r>
            <a:r>
              <a:rPr lang="ru-RU" sz="2800" dirty="0"/>
              <a:t> Россия, 101000, г. Москва,   Потаповский переулок, д. 16, стр. 10.</a:t>
            </a:r>
          </a:p>
        </p:txBody>
      </p:sp>
      <p:sp>
        <p:nvSpPr>
          <p:cNvPr id="101" name="www.text"/>
          <p:cNvSpPr txBox="1"/>
          <p:nvPr/>
        </p:nvSpPr>
        <p:spPr>
          <a:xfrm>
            <a:off x="3551040" y="11463892"/>
            <a:ext cx="2292669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http://ioe.hse.ru</a:t>
            </a:r>
            <a:endParaRPr sz="2800" dirty="0"/>
          </a:p>
        </p:txBody>
      </p:sp>
      <p:sp>
        <p:nvSpPr>
          <p:cNvPr id="102" name="Телефон.: +Х (ХХХ) ХХХ ХХХХ"/>
          <p:cNvSpPr txBox="1"/>
          <p:nvPr/>
        </p:nvSpPr>
        <p:spPr>
          <a:xfrm>
            <a:off x="6620083" y="11463892"/>
            <a:ext cx="4328255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Институт образования </a:t>
            </a:r>
          </a:p>
        </p:txBody>
      </p:sp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075" y="4920064"/>
            <a:ext cx="3195850" cy="3090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42948" y="2218433"/>
            <a:ext cx="21497989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/>
              <a:t>Реакция на закрытие школ</a:t>
            </a:r>
            <a:r>
              <a:rPr lang="ru-RU" sz="4800" dirty="0"/>
              <a:t> </a:t>
            </a:r>
            <a:r>
              <a:rPr lang="ru-RU" sz="4400" dirty="0" smtClean="0"/>
              <a:t>(</a:t>
            </a:r>
            <a:r>
              <a:rPr lang="ru-RU" sz="4400" dirty="0" smtClean="0"/>
              <a:t>переход на дистанционное обучение)</a:t>
            </a:r>
            <a:endParaRPr sz="4400"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Оценка различными группами респондентов реакции родителей на закрытие школ и перехода на дистанционное обучение (% по группам</a:t>
            </a:r>
            <a:r>
              <a:rPr lang="ru-RU" dirty="0" smtClean="0"/>
              <a:t>).</a:t>
            </a:r>
          </a:p>
          <a:p>
            <a:pPr algn="r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dirty="0"/>
              <a:t>Оценка родителями </a:t>
            </a:r>
            <a:r>
              <a:rPr lang="ru-RU" dirty="0"/>
              <a:t>суждения </a:t>
            </a:r>
            <a:r>
              <a:rPr lang="ru-RU" dirty="0" smtClean="0"/>
              <a:t>«Я </a:t>
            </a:r>
            <a:r>
              <a:rPr lang="ru-RU" dirty="0"/>
              <a:t>понимаю необходимость введения дистанционного </a:t>
            </a:r>
            <a:r>
              <a:rPr lang="ru-RU" dirty="0" smtClean="0"/>
              <a:t>обучения»(%)</a:t>
            </a:r>
            <a:endParaRPr lang="ru-RU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268580426"/>
              </p:ext>
            </p:extLst>
          </p:nvPr>
        </p:nvGraphicFramePr>
        <p:xfrm>
          <a:off x="1114870" y="5849888"/>
          <a:ext cx="10223874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92480465"/>
              </p:ext>
            </p:extLst>
          </p:nvPr>
        </p:nvGraphicFramePr>
        <p:xfrm>
          <a:off x="11954252" y="5849888"/>
          <a:ext cx="10462884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8914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42949" y="2537520"/>
            <a:ext cx="21497989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dirty="0" smtClean="0"/>
              <a:t>Информированность участников Образовательного процесса</a:t>
            </a:r>
            <a:endParaRPr sz="5400"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Оценка респондентами объема информации, поступающей от органов управления (%, по группам)</a:t>
            </a:r>
            <a:endParaRPr lang="ru-RU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5114797"/>
              </p:ext>
            </p:extLst>
          </p:nvPr>
        </p:nvGraphicFramePr>
        <p:xfrm>
          <a:off x="1192409" y="4985792"/>
          <a:ext cx="540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85136230"/>
              </p:ext>
            </p:extLst>
          </p:nvPr>
        </p:nvGraphicFramePr>
        <p:xfrm>
          <a:off x="6560031" y="4985792"/>
          <a:ext cx="540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333591430"/>
              </p:ext>
            </p:extLst>
          </p:nvPr>
        </p:nvGraphicFramePr>
        <p:xfrm>
          <a:off x="11954251" y="4985792"/>
          <a:ext cx="540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920631552"/>
              </p:ext>
            </p:extLst>
          </p:nvPr>
        </p:nvGraphicFramePr>
        <p:xfrm>
          <a:off x="17307438" y="4985792"/>
          <a:ext cx="540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26606" y="11538520"/>
            <a:ext cx="21480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3200" dirty="0" smtClean="0">
                <a:solidFill>
                  <a:schemeClr val="dk1"/>
                </a:solidFill>
              </a:rPr>
              <a:t>2/3 респондентов </a:t>
            </a:r>
            <a:r>
              <a:rPr lang="ru-RU" sz="3200" dirty="0">
                <a:solidFill>
                  <a:schemeClr val="dk1"/>
                </a:solidFill>
              </a:rPr>
              <a:t>по группам педагогов, представителей администрации школ считают, </a:t>
            </a:r>
            <a:r>
              <a:rPr lang="ru-RU" sz="3200" dirty="0" smtClean="0">
                <a:solidFill>
                  <a:schemeClr val="dk1"/>
                </a:solidFill>
              </a:rPr>
              <a:t>что </a:t>
            </a:r>
            <a:r>
              <a:rPr lang="ru-RU" sz="3200" dirty="0">
                <a:solidFill>
                  <a:schemeClr val="dk1"/>
                </a:solidFill>
              </a:rPr>
              <a:t>хорошо информированы о </a:t>
            </a:r>
            <a:r>
              <a:rPr lang="ru-RU" sz="3200" b="1" dirty="0">
                <a:solidFill>
                  <a:schemeClr val="dk1"/>
                </a:solidFill>
              </a:rPr>
              <a:t>задачах в рамках их профессиональной деятельности в связи закрытием школ и переходом на дистанционное обучение</a:t>
            </a:r>
            <a:endParaRPr lang="ru-RU" sz="3200" dirty="0">
              <a:solidFill>
                <a:schemeClr val="dk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95734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42949" y="2537520"/>
            <a:ext cx="21497989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dirty="0" smtClean="0"/>
              <a:t>Информированность участников Образовательного процесса</a:t>
            </a:r>
            <a:endParaRPr sz="5400"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Оценка суждения «Я чувствую себя хорошо информированным в эти дни о задачах, которые стоят передо мной в связи с переходом на дистанционное обучение в рамках моей профессиональной деятельности» (% по группам)</a:t>
            </a:r>
            <a:endParaRPr lang="ru-RU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Диаграмма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0DFDD919-86D7-6A45-9327-35853CA2E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134966"/>
              </p:ext>
            </p:extLst>
          </p:nvPr>
        </p:nvGraphicFramePr>
        <p:xfrm>
          <a:off x="1462808" y="5849888"/>
          <a:ext cx="21497988" cy="65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24944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42949" y="2537520"/>
            <a:ext cx="21497989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dirty="0"/>
              <a:t>Реакция на переход к дистанционному обучению</a:t>
            </a:r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Оценка респондентами суждения «Ученики чувствуют себя как будто на каникулах» (% по группам)*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Диаграмма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EE123EDE-2BB1-BE49-81D4-01E56473F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089383"/>
              </p:ext>
            </p:extLst>
          </p:nvPr>
        </p:nvGraphicFramePr>
        <p:xfrm>
          <a:off x="1142949" y="4553744"/>
          <a:ext cx="21706235" cy="74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73;p21"/>
          <p:cNvSpPr txBox="1"/>
          <p:nvPr/>
        </p:nvSpPr>
        <p:spPr>
          <a:xfrm>
            <a:off x="1047667" y="12330608"/>
            <a:ext cx="21813167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i="1" dirty="0">
                <a:solidFill>
                  <a:schemeClr val="tx1"/>
                </a:solidFill>
              </a:rPr>
              <a:t>*Ученики отвечали на вопрос: «Я чувствую себя так, как будто бы сейчас каникулы» (%)</a:t>
            </a:r>
            <a:endParaRPr sz="3600" i="1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200" dirty="0">
              <a:solidFill>
                <a:srgbClr val="6E2481"/>
              </a:solidFill>
            </a:endParaRPr>
          </a:p>
        </p:txBody>
      </p:sp>
      <p:sp>
        <p:nvSpPr>
          <p:cNvPr id="9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91623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42949" y="2537520"/>
            <a:ext cx="21497989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dirty="0"/>
              <a:t>Дистанционное обучение</a:t>
            </a:r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Коммуникация между школой и учениками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86277"/>
              </p:ext>
            </p:extLst>
          </p:nvPr>
        </p:nvGraphicFramePr>
        <p:xfrm>
          <a:off x="1109698" y="4938994"/>
          <a:ext cx="21564489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10781090"/>
                <a:gridCol w="10783399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effectLst/>
                          <a:latin typeface="Times New Roman"/>
                          <a:ea typeface="Times New Roman"/>
                        </a:rPr>
                        <a:t>Средства связи с учениками, </a:t>
                      </a:r>
                      <a:endParaRPr lang="ru-RU" sz="2800" b="1" i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effectLst/>
                          <a:latin typeface="Times New Roman"/>
                          <a:ea typeface="Times New Roman"/>
                        </a:rPr>
                        <a:t>используемые </a:t>
                      </a:r>
                      <a:r>
                        <a:rPr lang="ru-RU" sz="2800" b="1" i="0" dirty="0">
                          <a:effectLst/>
                          <a:latin typeface="Times New Roman"/>
                          <a:ea typeface="Times New Roman"/>
                        </a:rPr>
                        <a:t>школой</a:t>
                      </a:r>
                      <a:endParaRPr lang="ru-RU" sz="2800" b="1" i="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i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effectLst/>
                          <a:latin typeface="Times New Roman"/>
                          <a:ea typeface="Times New Roman"/>
                        </a:rPr>
                        <a:t>Способы получения</a:t>
                      </a:r>
                      <a:endParaRPr lang="ru-RU" sz="2800" b="1" i="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effectLst/>
                          <a:latin typeface="Times New Roman"/>
                          <a:ea typeface="Times New Roman"/>
                        </a:rPr>
                        <a:t>заданий/домашних работ учениками</a:t>
                      </a:r>
                      <a:endParaRPr lang="ru-RU" sz="2800" b="1" i="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i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Google Shape;2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808" y="6498640"/>
            <a:ext cx="9000000" cy="6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2120" y="6354624"/>
            <a:ext cx="900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66715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42949" y="2537520"/>
            <a:ext cx="21497989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/>
              <a:t>Дистанционное </a:t>
            </a:r>
            <a:r>
              <a:rPr lang="ru-RU" sz="6000" dirty="0" smtClean="0"/>
              <a:t>обучение: профессионализм учителя</a:t>
            </a:r>
            <a:endParaRPr lang="ru-RU" sz="6000"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Оценка суждения «Учителя достаточно мотивированы для организации обучения в дистанционном формате» (% по группам)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Диаграмма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F51FD6FF-6F1D-0D43-8781-3A6008A56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539369"/>
              </p:ext>
            </p:extLst>
          </p:nvPr>
        </p:nvGraphicFramePr>
        <p:xfrm>
          <a:off x="1201064" y="5486400"/>
          <a:ext cx="21506373" cy="742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0541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142949" y="2537520"/>
            <a:ext cx="21497989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/>
              <a:t>Дистанционное </a:t>
            </a:r>
            <a:r>
              <a:rPr lang="ru-RU" sz="6000" dirty="0" smtClean="0"/>
              <a:t>обучение: профессионализм учителя</a:t>
            </a:r>
            <a:endParaRPr lang="ru-RU" sz="6000"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Оценка суждения «Учителя достаточно компетентны для организации обучения в дистанционном формате» (% по группам)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Диаграмма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182BFF80-D382-EB42-8CC5-BFFE1971A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709306"/>
              </p:ext>
            </p:extLst>
          </p:nvPr>
        </p:nvGraphicFramePr>
        <p:xfrm>
          <a:off x="1390800" y="5417840"/>
          <a:ext cx="21250138" cy="742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азвание подразделения, лаборатории, факультета и т.д."/>
          <p:cNvSpPr txBox="1"/>
          <p:nvPr/>
        </p:nvSpPr>
        <p:spPr>
          <a:xfrm>
            <a:off x="6215336" y="757698"/>
            <a:ext cx="1648982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Августовский педагогический совет работников образования Василеостровского района города Санкт-Петербург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23 июня 2020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34896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2162</Words>
  <Application>Microsoft Office PowerPoint</Application>
  <PresentationFormat>Произвольный</PresentationFormat>
  <Paragraphs>231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Анатолий</cp:lastModifiedBy>
  <cp:revision>82</cp:revision>
  <dcterms:modified xsi:type="dcterms:W3CDTF">2020-08-22T09:37:06Z</dcterms:modified>
</cp:coreProperties>
</file>